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76"/>
  </p:notesMasterIdLst>
  <p:handoutMasterIdLst>
    <p:handoutMasterId r:id="rId77"/>
  </p:handoutMasterIdLst>
  <p:sldIdLst>
    <p:sldId id="256" r:id="rId2"/>
    <p:sldId id="257" r:id="rId3"/>
    <p:sldId id="258" r:id="rId4"/>
    <p:sldId id="454" r:id="rId5"/>
    <p:sldId id="455" r:id="rId6"/>
    <p:sldId id="380" r:id="rId7"/>
    <p:sldId id="381" r:id="rId8"/>
    <p:sldId id="382" r:id="rId9"/>
    <p:sldId id="383" r:id="rId10"/>
    <p:sldId id="391" r:id="rId11"/>
    <p:sldId id="392" r:id="rId12"/>
    <p:sldId id="393" r:id="rId13"/>
    <p:sldId id="401" r:id="rId14"/>
    <p:sldId id="394" r:id="rId15"/>
    <p:sldId id="395" r:id="rId16"/>
    <p:sldId id="396" r:id="rId17"/>
    <p:sldId id="456" r:id="rId18"/>
    <p:sldId id="397" r:id="rId19"/>
    <p:sldId id="399" r:id="rId20"/>
    <p:sldId id="400" r:id="rId21"/>
    <p:sldId id="387" r:id="rId22"/>
    <p:sldId id="402" r:id="rId23"/>
    <p:sldId id="388" r:id="rId24"/>
    <p:sldId id="450" r:id="rId25"/>
    <p:sldId id="403" r:id="rId26"/>
    <p:sldId id="389" r:id="rId27"/>
    <p:sldId id="404" r:id="rId28"/>
    <p:sldId id="390" r:id="rId29"/>
    <p:sldId id="405" r:id="rId30"/>
    <p:sldId id="406" r:id="rId31"/>
    <p:sldId id="407" r:id="rId32"/>
    <p:sldId id="408" r:id="rId33"/>
    <p:sldId id="409" r:id="rId34"/>
    <p:sldId id="417" r:id="rId35"/>
    <p:sldId id="410" r:id="rId36"/>
    <p:sldId id="418" r:id="rId37"/>
    <p:sldId id="416" r:id="rId38"/>
    <p:sldId id="412" r:id="rId39"/>
    <p:sldId id="413" r:id="rId40"/>
    <p:sldId id="414" r:id="rId41"/>
    <p:sldId id="415" r:id="rId42"/>
    <p:sldId id="458" r:id="rId43"/>
    <p:sldId id="457" r:id="rId44"/>
    <p:sldId id="379" r:id="rId45"/>
    <p:sldId id="442" r:id="rId46"/>
    <p:sldId id="420" r:id="rId47"/>
    <p:sldId id="421" r:id="rId48"/>
    <p:sldId id="422" r:id="rId49"/>
    <p:sldId id="452" r:id="rId50"/>
    <p:sldId id="423" r:id="rId51"/>
    <p:sldId id="435" r:id="rId52"/>
    <p:sldId id="424" r:id="rId53"/>
    <p:sldId id="437" r:id="rId54"/>
    <p:sldId id="436" r:id="rId55"/>
    <p:sldId id="438" r:id="rId56"/>
    <p:sldId id="439" r:id="rId57"/>
    <p:sldId id="425" r:id="rId58"/>
    <p:sldId id="426" r:id="rId59"/>
    <p:sldId id="427" r:id="rId60"/>
    <p:sldId id="443" r:id="rId61"/>
    <p:sldId id="444" r:id="rId62"/>
    <p:sldId id="429" r:id="rId63"/>
    <p:sldId id="430" r:id="rId64"/>
    <p:sldId id="431" r:id="rId65"/>
    <p:sldId id="432" r:id="rId66"/>
    <p:sldId id="440" r:id="rId67"/>
    <p:sldId id="433" r:id="rId68"/>
    <p:sldId id="445" r:id="rId69"/>
    <p:sldId id="447" r:id="rId70"/>
    <p:sldId id="448" r:id="rId71"/>
    <p:sldId id="449" r:id="rId72"/>
    <p:sldId id="460" r:id="rId73"/>
    <p:sldId id="459" r:id="rId74"/>
    <p:sldId id="461" r:id="rId7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59" autoAdjust="0"/>
    <p:restoredTop sz="94660"/>
  </p:normalViewPr>
  <p:slideViewPr>
    <p:cSldViewPr snapToGrid="0">
      <p:cViewPr varScale="1">
        <p:scale>
          <a:sx n="68" d="100"/>
          <a:sy n="68" d="100"/>
        </p:scale>
        <p:origin x="654" y="6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1B0694-53DE-4D53-B06B-59F34C03DF63}" type="datetimeFigureOut">
              <a:rPr lang="en-US" smtClean="0"/>
              <a:t>4/9/2020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0EED5A4-6F2F-4BB8-86A5-30E92B28266D}" type="slidenum">
              <a:rPr lang="en-US" smtClean="0"/>
              <a:t>‹#›</a:t>
            </a:fld>
            <a:endParaRPr lang="en-US"/>
          </a:p>
        </p:txBody>
      </p:sp>
    </p:spTree>
    <p:extLst>
      <p:ext uri="{BB962C8B-B14F-4D97-AF65-F5344CB8AC3E}">
        <p14:creationId xmlns:p14="http://schemas.microsoft.com/office/powerpoint/2010/main" val="18330850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2D8474-CD4F-4F49-B4D9-EE8B94C25A94}" type="datetimeFigureOut">
              <a:rPr lang="en-US" smtClean="0"/>
              <a:t>4/9/2020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5D7E99-C381-41E8-9F32-46FAA6921915}" type="slidenum">
              <a:rPr lang="en-US" smtClean="0"/>
              <a:t>‹#›</a:t>
            </a:fld>
            <a:endParaRPr lang="en-US"/>
          </a:p>
        </p:txBody>
      </p:sp>
    </p:spTree>
    <p:extLst>
      <p:ext uri="{BB962C8B-B14F-4D97-AF65-F5344CB8AC3E}">
        <p14:creationId xmlns:p14="http://schemas.microsoft.com/office/powerpoint/2010/main" val="4801371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4/9/2020</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4/9/2020</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4/9/2020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4/9/2020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4/9/2020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4/9/2020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4/9/2020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4/9/2020</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4/9/2020</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4/9/2020</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4/9/2020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4/9/2020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4/9/2020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4/9/2020</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Title and Two Conten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609600" y="215372"/>
            <a:ext cx="109728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32" name="Shape 32"/>
          <p:cNvSpPr txBox="1">
            <a:spLocks noGrp="1"/>
          </p:cNvSpPr>
          <p:nvPr>
            <p:ph type="body" idx="1"/>
          </p:nvPr>
        </p:nvSpPr>
        <p:spPr>
          <a:xfrm>
            <a:off x="609600" y="1600201"/>
            <a:ext cx="10972800" cy="2163763"/>
          </a:xfrm>
          <a:prstGeom prst="rect">
            <a:avLst/>
          </a:prstGeom>
          <a:noFill/>
          <a:ln>
            <a:noFill/>
          </a:ln>
        </p:spPr>
        <p:txBody>
          <a:bodyPr lIns="91425" tIns="91425" rIns="91425" bIns="91425" anchor="t" anchorCtr="0"/>
          <a:lstStyle>
            <a:lvl1pPr marL="256032" marR="0" lvl="0" indent="-2560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283464"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2286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endParaRPr lang="en-US" dirty="0"/>
          </a:p>
          <a:p>
            <a:pPr lvl="1"/>
            <a:endParaRPr lang="en-US" dirty="0"/>
          </a:p>
          <a:p>
            <a:pPr lvl="2"/>
            <a:endParaRPr dirty="0"/>
          </a:p>
        </p:txBody>
      </p:sp>
      <p:sp>
        <p:nvSpPr>
          <p:cNvPr id="33" name="Shape 33"/>
          <p:cNvSpPr txBox="1">
            <a:spLocks noGrp="1"/>
          </p:cNvSpPr>
          <p:nvPr>
            <p:ph type="body" idx="2"/>
          </p:nvPr>
        </p:nvSpPr>
        <p:spPr>
          <a:xfrm>
            <a:off x="609600" y="3962401"/>
            <a:ext cx="10972800" cy="2163763"/>
          </a:xfrm>
          <a:prstGeom prst="rect">
            <a:avLst/>
          </a:prstGeom>
          <a:noFill/>
          <a:ln>
            <a:noFill/>
          </a:ln>
        </p:spPr>
        <p:txBody>
          <a:bodyPr lIns="91425" tIns="91425" rIns="91425" bIns="91425" anchor="t" anchorCtr="0"/>
          <a:lstStyle>
            <a:lvl1pPr marL="256032" marR="0" lvl="0" indent="-2560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283464"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2286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endParaRPr lang="en-US" dirty="0"/>
          </a:p>
          <a:p>
            <a:pPr lvl="1"/>
            <a:endParaRPr lang="en-US" dirty="0"/>
          </a:p>
          <a:p>
            <a:pPr lvl="2"/>
            <a:endParaRPr dirty="0"/>
          </a:p>
        </p:txBody>
      </p:sp>
      <p:sp>
        <p:nvSpPr>
          <p:cNvPr id="34" name="Shape 34"/>
          <p:cNvSpPr txBox="1">
            <a:spLocks noGrp="1"/>
          </p:cNvSpPr>
          <p:nvPr>
            <p:ph type="ftr" idx="11"/>
          </p:nvPr>
        </p:nvSpPr>
        <p:spPr>
          <a:xfrm>
            <a:off x="125293" y="6172200"/>
            <a:ext cx="1146047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5" name="Shape 35"/>
          <p:cNvSpPr txBox="1">
            <a:spLocks noGrp="1"/>
          </p:cNvSpPr>
          <p:nvPr>
            <p:ph type="dt" idx="10"/>
          </p:nvPr>
        </p:nvSpPr>
        <p:spPr>
          <a:xfrm>
            <a:off x="8447617" y="113072"/>
            <a:ext cx="28447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6" name="Shape 36"/>
          <p:cNvSpPr txBox="1">
            <a:spLocks noGrp="1"/>
          </p:cNvSpPr>
          <p:nvPr>
            <p:ph type="sldNum" idx="12"/>
          </p:nvPr>
        </p:nvSpPr>
        <p:spPr>
          <a:xfrm>
            <a:off x="11292415" y="113072"/>
            <a:ext cx="735711" cy="182879"/>
          </a:xfrm>
          <a:prstGeom prst="rect">
            <a:avLst/>
          </a:prstGeom>
          <a:noFill/>
          <a:ln>
            <a:noFill/>
          </a:ln>
        </p:spPr>
        <p:txBody>
          <a:bodyPr lIns="91425" tIns="45700" rIns="91425" bIns="45700" anchor="ctr" anchorCtr="0">
            <a:noAutofit/>
          </a:bodyPr>
          <a:lstStyle/>
          <a:p>
            <a:pPr>
              <a:buSzPct val="25000"/>
            </a:pPr>
            <a:fld id="{00000000-1234-1234-1234-123412341234}" type="slidenum">
              <a:rPr lang="en-US" sz="900" smtClean="0">
                <a:solidFill>
                  <a:schemeClr val="lt1"/>
                </a:solidFill>
                <a:latin typeface="Arial"/>
                <a:ea typeface="Arial"/>
                <a:cs typeface="Arial"/>
                <a:sym typeface="Arial"/>
              </a:rPr>
              <a:pPr>
                <a:buSzPct val="25000"/>
              </a:pPr>
              <a:t>‹#›</a:t>
            </a:fld>
            <a:endParaRPr lang="en-US" sz="900">
              <a:solidFill>
                <a:schemeClr val="lt1"/>
              </a:solidFill>
              <a:latin typeface="Arial"/>
              <a:ea typeface="Arial"/>
              <a:cs typeface="Arial"/>
              <a:sym typeface="Arial"/>
            </a:endParaRPr>
          </a:p>
        </p:txBody>
      </p:sp>
    </p:spTree>
    <p:extLst>
      <p:ext uri="{BB962C8B-B14F-4D97-AF65-F5344CB8AC3E}">
        <p14:creationId xmlns:p14="http://schemas.microsoft.com/office/powerpoint/2010/main" val="11741720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and 5 Content">
    <p:spTree>
      <p:nvGrpSpPr>
        <p:cNvPr id="1" name="Shape 24"/>
        <p:cNvGrpSpPr/>
        <p:nvPr/>
      </p:nvGrpSpPr>
      <p:grpSpPr>
        <a:xfrm>
          <a:off x="0" y="0"/>
          <a:ext cx="0" cy="0"/>
          <a:chOff x="0" y="0"/>
          <a:chExt cx="0" cy="0"/>
        </a:xfrm>
      </p:grpSpPr>
      <p:sp>
        <p:nvSpPr>
          <p:cNvPr id="25" name="Title 1"/>
          <p:cNvSpPr txBox="1">
            <a:spLocks noGrp="1"/>
          </p:cNvSpPr>
          <p:nvPr>
            <p:ph type="title"/>
          </p:nvPr>
        </p:nvSpPr>
        <p:spPr>
          <a:xfrm>
            <a:off x="609600" y="215372"/>
            <a:ext cx="109728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26" name="Content Placeholder 1"/>
          <p:cNvSpPr txBox="1">
            <a:spLocks noGrp="1"/>
          </p:cNvSpPr>
          <p:nvPr>
            <p:ph type="body" idx="1"/>
          </p:nvPr>
        </p:nvSpPr>
        <p:spPr>
          <a:xfrm>
            <a:off x="609600" y="1600201"/>
            <a:ext cx="10972800" cy="533400"/>
          </a:xfrm>
          <a:prstGeom prst="rect">
            <a:avLst/>
          </a:prstGeom>
          <a:noFill/>
          <a:ln>
            <a:noFill/>
          </a:ln>
        </p:spPr>
        <p:txBody>
          <a:bodyPr lIns="91425" tIns="91425" rIns="91425" bIns="91425" anchor="t" anchorCtr="0"/>
          <a:lstStyle>
            <a:lvl1pPr marL="255600" marR="0" lvl="0" indent="-255600" algn="l" rtl="0">
              <a:spcBef>
                <a:spcPts val="1500"/>
              </a:spcBef>
              <a:buClr>
                <a:srgbClr val="007FA3"/>
              </a:buClr>
              <a:buSzPct val="100000"/>
              <a:buFont typeface="Arial" panose="020B0604020202020204" pitchFamily="34" charset="0"/>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lang="en-IN" dirty="0"/>
          </a:p>
        </p:txBody>
      </p:sp>
      <p:sp>
        <p:nvSpPr>
          <p:cNvPr id="3" name="Content Placeholder 2"/>
          <p:cNvSpPr>
            <a:spLocks noGrp="1"/>
          </p:cNvSpPr>
          <p:nvPr>
            <p:ph sz="quarter" idx="13"/>
          </p:nvPr>
        </p:nvSpPr>
        <p:spPr>
          <a:xfrm>
            <a:off x="609600" y="2278063"/>
            <a:ext cx="10972800" cy="558800"/>
          </a:xfrm>
        </p:spPr>
        <p:txBody>
          <a:bodyPr/>
          <a:lstStyle>
            <a:lvl1pPr indent="-255600">
              <a:defRPr/>
            </a:lvl1pPr>
            <a:lvl2pPr indent="-283464">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5" name="Content Placeholder 4"/>
          <p:cNvSpPr>
            <a:spLocks noGrp="1"/>
          </p:cNvSpPr>
          <p:nvPr>
            <p:ph sz="quarter" idx="14"/>
          </p:nvPr>
        </p:nvSpPr>
        <p:spPr>
          <a:xfrm>
            <a:off x="609601" y="2954338"/>
            <a:ext cx="10977033" cy="609600"/>
          </a:xfrm>
        </p:spPr>
        <p:txBody>
          <a:bodyPr/>
          <a:lstStyle>
            <a:lvl1pPr indent="-255600">
              <a:defRPr/>
            </a:lvl1pPr>
            <a:lvl2pPr indent="-283464">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7" name="Content Placeholder 6"/>
          <p:cNvSpPr>
            <a:spLocks noGrp="1"/>
          </p:cNvSpPr>
          <p:nvPr>
            <p:ph sz="quarter" idx="15"/>
          </p:nvPr>
        </p:nvSpPr>
        <p:spPr>
          <a:xfrm>
            <a:off x="609600" y="3733801"/>
            <a:ext cx="10972800" cy="550863"/>
          </a:xfrm>
        </p:spPr>
        <p:txBody>
          <a:bodyPr/>
          <a:lstStyle>
            <a:lvl1pPr marL="255588" indent="-255588">
              <a:defRPr/>
            </a:lvl1pPr>
            <a:lvl2pPr indent="-283464">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9" name="Content Placeholder 8"/>
          <p:cNvSpPr>
            <a:spLocks noGrp="1"/>
          </p:cNvSpPr>
          <p:nvPr>
            <p:ph sz="quarter" idx="16"/>
          </p:nvPr>
        </p:nvSpPr>
        <p:spPr>
          <a:xfrm>
            <a:off x="609600" y="4427538"/>
            <a:ext cx="10972800" cy="652462"/>
          </a:xfrm>
        </p:spPr>
        <p:txBody>
          <a:bodyPr/>
          <a:lstStyle>
            <a:lvl1pPr marL="255588" indent="-255588">
              <a:defRPr/>
            </a:lvl1pPr>
            <a:lvl2pPr indent="-283464">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11" name="Content Placeholder 10"/>
          <p:cNvSpPr>
            <a:spLocks noGrp="1"/>
          </p:cNvSpPr>
          <p:nvPr>
            <p:ph sz="quarter" idx="17"/>
          </p:nvPr>
        </p:nvSpPr>
        <p:spPr>
          <a:xfrm>
            <a:off x="609600" y="5181601"/>
            <a:ext cx="10972800" cy="500063"/>
          </a:xfrm>
        </p:spPr>
        <p:txBody>
          <a:bodyPr/>
          <a:lstStyle>
            <a:lvl1pPr marL="255588" indent="-255588">
              <a:defRPr/>
            </a:lvl1pPr>
            <a:lvl2pPr indent="-283464">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Tree>
    <p:extLst>
      <p:ext uri="{BB962C8B-B14F-4D97-AF65-F5344CB8AC3E}">
        <p14:creationId xmlns:p14="http://schemas.microsoft.com/office/powerpoint/2010/main" val="11213359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4/9/2020</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 id="2147483669" r:id="rId18"/>
    <p:sldLayoutId id="2147483670" r:id="rId19"/>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Ycy1oHylMrE"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9K8W4ooygUU"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d3OypR39klY"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q5zdRpsnFUc"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Collaborative Consultation and inclusive Practices in ESE</a:t>
            </a:r>
            <a:br>
              <a:rPr lang="en-US" dirty="0"/>
            </a:br>
            <a:r>
              <a:rPr lang="en-US" dirty="0"/>
              <a:t>(ESE 665)</a:t>
            </a:r>
          </a:p>
        </p:txBody>
      </p:sp>
      <p:sp>
        <p:nvSpPr>
          <p:cNvPr id="3" name="Subtitle 2"/>
          <p:cNvSpPr>
            <a:spLocks noGrp="1"/>
          </p:cNvSpPr>
          <p:nvPr>
            <p:ph type="subTitle" idx="1"/>
          </p:nvPr>
        </p:nvSpPr>
        <p:spPr>
          <a:xfrm>
            <a:off x="1371600" y="3632200"/>
            <a:ext cx="9448800" cy="1821543"/>
          </a:xfrm>
        </p:spPr>
        <p:txBody>
          <a:bodyPr>
            <a:normAutofit/>
          </a:bodyPr>
          <a:lstStyle/>
          <a:p>
            <a:endParaRPr lang="en-US" dirty="0"/>
          </a:p>
          <a:p>
            <a:r>
              <a:rPr lang="en-US" dirty="0"/>
              <a:t>ESE-665-AP</a:t>
            </a:r>
          </a:p>
          <a:p>
            <a:r>
              <a:rPr lang="en-US" dirty="0"/>
              <a:t>Module 6</a:t>
            </a:r>
          </a:p>
          <a:p>
            <a:r>
              <a:rPr lang="en-US" dirty="0"/>
              <a:t>Dr. Susan Hildenbrand</a:t>
            </a:r>
          </a:p>
        </p:txBody>
      </p:sp>
    </p:spTree>
    <p:extLst>
      <p:ext uri="{BB962C8B-B14F-4D97-AF65-F5344CB8AC3E}">
        <p14:creationId xmlns:p14="http://schemas.microsoft.com/office/powerpoint/2010/main" val="4148916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In This Presentation . . .</a:t>
            </a:r>
          </a:p>
        </p:txBody>
      </p:sp>
      <p:sp>
        <p:nvSpPr>
          <p:cNvPr id="5" name="Content Placeholder 4"/>
          <p:cNvSpPr>
            <a:spLocks noGrp="1"/>
          </p:cNvSpPr>
          <p:nvPr>
            <p:ph idx="1"/>
          </p:nvPr>
        </p:nvSpPr>
        <p:spPr/>
        <p:txBody>
          <a:bodyPr>
            <a:normAutofit/>
          </a:bodyPr>
          <a:lstStyle/>
          <a:p>
            <a:r>
              <a:rPr lang="en-US" dirty="0"/>
              <a:t>Group problem solving</a:t>
            </a:r>
          </a:p>
          <a:p>
            <a:r>
              <a:rPr lang="en-US" dirty="0"/>
              <a:t>Difficult interactions</a:t>
            </a:r>
          </a:p>
        </p:txBody>
      </p:sp>
    </p:spTree>
    <p:extLst>
      <p:ext uri="{BB962C8B-B14F-4D97-AF65-F5344CB8AC3E}">
        <p14:creationId xmlns:p14="http://schemas.microsoft.com/office/powerpoint/2010/main" val="308961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Reflection</a:t>
            </a:r>
          </a:p>
        </p:txBody>
      </p:sp>
      <p:pic>
        <p:nvPicPr>
          <p:cNvPr id="5" name="Ycy1oHylMrE"/>
          <p:cNvPicPr>
            <a:picLocks noGrp="1" noRot="1" noChangeAspect="1"/>
          </p:cNvPicPr>
          <p:nvPr>
            <p:ph idx="1"/>
            <a:videoFile r:link="rId1"/>
          </p:nvPr>
        </p:nvPicPr>
        <p:blipFill>
          <a:blip r:embed="rId3"/>
          <a:stretch>
            <a:fillRect/>
          </a:stretch>
        </p:blipFill>
        <p:spPr>
          <a:xfrm>
            <a:off x="609600" y="2057401"/>
            <a:ext cx="7042244" cy="3961262"/>
          </a:xfrm>
          <a:prstGeom prst="rect">
            <a:avLst/>
          </a:prstGeom>
          <a:ln w="38100">
            <a:solidFill>
              <a:schemeClr val="tx1"/>
            </a:solidFill>
          </a:ln>
        </p:spPr>
      </p:pic>
      <p:sp>
        <p:nvSpPr>
          <p:cNvPr id="7" name="TextBox 6"/>
          <p:cNvSpPr txBox="1"/>
          <p:nvPr/>
        </p:nvSpPr>
        <p:spPr>
          <a:xfrm>
            <a:off x="478432" y="6099909"/>
            <a:ext cx="7426047" cy="584775"/>
          </a:xfrm>
          <a:prstGeom prst="rect">
            <a:avLst/>
          </a:prstGeom>
          <a:noFill/>
        </p:spPr>
        <p:txBody>
          <a:bodyPr wrap="square" rtlCol="0">
            <a:spAutoFit/>
          </a:bodyPr>
          <a:lstStyle/>
          <a:p>
            <a:pPr marL="396875" indent="-396875"/>
            <a:r>
              <a:rPr lang="en-US" sz="1600" dirty="0"/>
              <a:t>Council for Exceptional Children. (2014). </a:t>
            </a:r>
            <a:r>
              <a:rPr lang="en-US" sz="1600" i="1" dirty="0"/>
              <a:t>You are special education. </a:t>
            </a:r>
            <a:r>
              <a:rPr lang="en-US" sz="1600" dirty="0"/>
              <a:t>Retrieved from https://youtu.be/Ycy1oHylMrE </a:t>
            </a:r>
          </a:p>
        </p:txBody>
      </p:sp>
    </p:spTree>
    <p:extLst>
      <p:ext uri="{BB962C8B-B14F-4D97-AF65-F5344CB8AC3E}">
        <p14:creationId xmlns:p14="http://schemas.microsoft.com/office/powerpoint/2010/main" val="3805438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Group Problem Solving</a:t>
            </a:r>
          </a:p>
        </p:txBody>
      </p:sp>
      <p:sp>
        <p:nvSpPr>
          <p:cNvPr id="5" name="Text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82420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Why Is This Important?</a:t>
            </a:r>
          </a:p>
        </p:txBody>
      </p:sp>
      <p:sp>
        <p:nvSpPr>
          <p:cNvPr id="5" name="Content Placeholder 4"/>
          <p:cNvSpPr>
            <a:spLocks noGrp="1"/>
          </p:cNvSpPr>
          <p:nvPr>
            <p:ph idx="1"/>
          </p:nvPr>
        </p:nvSpPr>
        <p:spPr/>
        <p:txBody>
          <a:bodyPr/>
          <a:lstStyle/>
          <a:p>
            <a:r>
              <a:rPr lang="en-US" dirty="0"/>
              <a:t>In an ideal world, everyone would get along with everyone else all the time</a:t>
            </a:r>
          </a:p>
          <a:p>
            <a:r>
              <a:rPr lang="en-US" dirty="0"/>
              <a:t>Of course, this is NOT an ideal world</a:t>
            </a:r>
          </a:p>
          <a:p>
            <a:r>
              <a:rPr lang="en-US" dirty="0"/>
              <a:t>There will be times when individuals within a group, whether or not a collaborative group within a school, have disagreements and find it difficult to work with one another</a:t>
            </a:r>
          </a:p>
          <a:p>
            <a:r>
              <a:rPr lang="en-US" dirty="0"/>
              <a:t>The term “group dynamics” refers to the process involved when people in a group interact with each other</a:t>
            </a:r>
          </a:p>
          <a:p>
            <a:pPr lvl="1"/>
            <a:r>
              <a:rPr lang="en-US" dirty="0"/>
              <a:t>Interactions can be positive and/or negative</a:t>
            </a:r>
          </a:p>
          <a:p>
            <a:pPr lvl="1"/>
            <a:r>
              <a:rPr lang="en-US" dirty="0"/>
              <a:t>They can definitely impact the performance of the team</a:t>
            </a:r>
          </a:p>
          <a:p>
            <a:r>
              <a:rPr lang="en-US" dirty="0"/>
              <a:t>Group problem solving is a technique to help resolve the negative interactions in a group</a:t>
            </a:r>
          </a:p>
        </p:txBody>
      </p:sp>
    </p:spTree>
    <p:extLst>
      <p:ext uri="{BB962C8B-B14F-4D97-AF65-F5344CB8AC3E}">
        <p14:creationId xmlns:p14="http://schemas.microsoft.com/office/powerpoint/2010/main" val="22623895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dirty="0"/>
              <a:t>Introduction</a:t>
            </a:r>
          </a:p>
        </p:txBody>
      </p:sp>
      <p:sp>
        <p:nvSpPr>
          <p:cNvPr id="3" name="Text Placeholder 2"/>
          <p:cNvSpPr>
            <a:spLocks noGrp="1"/>
          </p:cNvSpPr>
          <p:nvPr>
            <p:ph type="body" idx="1"/>
          </p:nvPr>
        </p:nvSpPr>
        <p:spPr/>
        <p:txBody>
          <a:bodyPr/>
          <a:lstStyle/>
          <a:p>
            <a:r>
              <a:rPr lang="en-US" altLang="en-US" dirty="0"/>
              <a:t>Group problem solving is perhaps the most fundamental component of successful interactions</a:t>
            </a:r>
          </a:p>
          <a:p>
            <a:r>
              <a:rPr lang="en-US" altLang="en-US" dirty="0"/>
              <a:t>It requires all the skills of problem solving alone as well as additional skills for going through the process with others</a:t>
            </a:r>
          </a:p>
        </p:txBody>
      </p:sp>
    </p:spTree>
    <p:extLst>
      <p:ext uri="{BB962C8B-B14F-4D97-AF65-F5344CB8AC3E}">
        <p14:creationId xmlns:p14="http://schemas.microsoft.com/office/powerpoint/2010/main" val="2797821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dirty="0"/>
              <a:t>Reactive and Proactive Problem Solving</a:t>
            </a:r>
          </a:p>
        </p:txBody>
      </p:sp>
      <p:sp>
        <p:nvSpPr>
          <p:cNvPr id="3" name="Text Placeholder 2"/>
          <p:cNvSpPr>
            <a:spLocks noGrp="1"/>
          </p:cNvSpPr>
          <p:nvPr>
            <p:ph type="body" idx="1"/>
          </p:nvPr>
        </p:nvSpPr>
        <p:spPr/>
        <p:txBody>
          <a:bodyPr/>
          <a:lstStyle/>
          <a:p>
            <a:r>
              <a:rPr lang="en-US" altLang="en-US" dirty="0"/>
              <a:t>Reactive Problem Solving</a:t>
            </a:r>
          </a:p>
          <a:p>
            <a:pPr lvl="1"/>
            <a:r>
              <a:rPr lang="en-US" altLang="en-US" dirty="0"/>
              <a:t>Responding to a crisis or dilemma that requires attention and action in a relatively brief time frame</a:t>
            </a:r>
          </a:p>
          <a:p>
            <a:r>
              <a:rPr lang="en-US" altLang="en-US" dirty="0"/>
              <a:t>Proactive Problem Solving</a:t>
            </a:r>
          </a:p>
          <a:p>
            <a:pPr lvl="1"/>
            <a:r>
              <a:rPr lang="en-US" altLang="en-US" dirty="0"/>
              <a:t>An anticipated situation focuses your attention and triggers the problem solving process before a crisis occurs</a:t>
            </a:r>
          </a:p>
        </p:txBody>
      </p:sp>
    </p:spTree>
    <p:extLst>
      <p:ext uri="{BB962C8B-B14F-4D97-AF65-F5344CB8AC3E}">
        <p14:creationId xmlns:p14="http://schemas.microsoft.com/office/powerpoint/2010/main" val="41740425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dirty="0"/>
              <a:t>Deciding Whether to </a:t>
            </a:r>
            <a:br>
              <a:rPr lang="en-US" altLang="en-US" dirty="0"/>
            </a:br>
            <a:r>
              <a:rPr lang="en-US" altLang="en-US" dirty="0"/>
              <a:t>Problem Solve</a:t>
            </a:r>
          </a:p>
        </p:txBody>
      </p:sp>
      <p:sp>
        <p:nvSpPr>
          <p:cNvPr id="3" name="Text Placeholder 2"/>
          <p:cNvSpPr>
            <a:spLocks noGrp="1"/>
          </p:cNvSpPr>
          <p:nvPr>
            <p:ph type="body" idx="1"/>
          </p:nvPr>
        </p:nvSpPr>
        <p:spPr/>
        <p:txBody>
          <a:bodyPr/>
          <a:lstStyle/>
          <a:p>
            <a:r>
              <a:rPr lang="en-US" altLang="en-US" dirty="0"/>
              <a:t>Are the persons who have responsibility and resources for addressing the problem committed to resolving it?</a:t>
            </a:r>
          </a:p>
          <a:p>
            <a:r>
              <a:rPr lang="en-US" altLang="en-US" dirty="0"/>
              <a:t>What might happen if nothing was done to resolve the problem?</a:t>
            </a:r>
          </a:p>
          <a:p>
            <a:r>
              <a:rPr lang="en-US" altLang="en-US" dirty="0"/>
              <a:t>Are adequate time and resources available to resolve the problem?</a:t>
            </a:r>
          </a:p>
          <a:p>
            <a:r>
              <a:rPr lang="en-US" altLang="en-US" dirty="0"/>
              <a:t>Does the problem merit the effort and resources required to make significant change?</a:t>
            </a:r>
          </a:p>
        </p:txBody>
      </p:sp>
    </p:spTree>
    <p:extLst>
      <p:ext uri="{BB962C8B-B14F-4D97-AF65-F5344CB8AC3E}">
        <p14:creationId xmlns:p14="http://schemas.microsoft.com/office/powerpoint/2010/main" val="12442633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altLang="en-US" dirty="0"/>
              <a:t>Response to Intervention: </a:t>
            </a:r>
            <a:br>
              <a:rPr lang="en-US" altLang="en-US" dirty="0"/>
            </a:br>
            <a:r>
              <a:rPr lang="en-US" altLang="en-US" dirty="0"/>
              <a:t>A Special Type of Problem Solving</a:t>
            </a:r>
          </a:p>
        </p:txBody>
      </p:sp>
      <p:sp>
        <p:nvSpPr>
          <p:cNvPr id="3" name="Text Placeholder 2"/>
          <p:cNvSpPr>
            <a:spLocks noGrp="1"/>
          </p:cNvSpPr>
          <p:nvPr>
            <p:ph type="body" idx="1"/>
          </p:nvPr>
        </p:nvSpPr>
        <p:spPr/>
        <p:txBody>
          <a:bodyPr/>
          <a:lstStyle/>
          <a:p>
            <a:r>
              <a:rPr lang="en-US" altLang="en-US" dirty="0"/>
              <a:t>Response to intervention (RtI) is a type of problem solving that is considered to be technical</a:t>
            </a:r>
          </a:p>
          <a:p>
            <a:r>
              <a:rPr lang="en-US" altLang="en-US" dirty="0"/>
              <a:t>Under RtI, if a student’s data indicates lack of success, problem solving must occur</a:t>
            </a:r>
          </a:p>
          <a:p>
            <a:r>
              <a:rPr lang="en-US" altLang="en-US" dirty="0"/>
              <a:t> RtI systems typically have a prescribed set of solutions</a:t>
            </a:r>
          </a:p>
        </p:txBody>
      </p:sp>
    </p:spTree>
    <p:extLst>
      <p:ext uri="{BB962C8B-B14F-4D97-AF65-F5344CB8AC3E}">
        <p14:creationId xmlns:p14="http://schemas.microsoft.com/office/powerpoint/2010/main" val="25521138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Problem-Solving Process</a:t>
            </a:r>
          </a:p>
        </p:txBody>
      </p:sp>
      <p:sp>
        <p:nvSpPr>
          <p:cNvPr id="3" name="Content Placeholder 2"/>
          <p:cNvSpPr>
            <a:spLocks noGrp="1"/>
          </p:cNvSpPr>
          <p:nvPr>
            <p:ph idx="1"/>
          </p:nvPr>
        </p:nvSpPr>
        <p:spPr/>
        <p:txBody>
          <a:bodyPr/>
          <a:lstStyle/>
          <a:p>
            <a:r>
              <a:rPr lang="en-US" dirty="0"/>
              <a:t>The problem-solving process involves all of the following components:</a:t>
            </a:r>
          </a:p>
          <a:p>
            <a:pPr lvl="1"/>
            <a:r>
              <a:rPr lang="en-US" dirty="0"/>
              <a:t>Data gathering</a:t>
            </a:r>
          </a:p>
          <a:p>
            <a:pPr lvl="1"/>
            <a:r>
              <a:rPr lang="en-US" dirty="0"/>
              <a:t>Problem identification (very important) and description</a:t>
            </a:r>
          </a:p>
          <a:p>
            <a:pPr lvl="1"/>
            <a:r>
              <a:rPr lang="en-US" dirty="0"/>
              <a:t>Exploration of possibilities</a:t>
            </a:r>
          </a:p>
          <a:p>
            <a:pPr lvl="1"/>
            <a:r>
              <a:rPr lang="en-US" dirty="0"/>
              <a:t>Development of a plan</a:t>
            </a:r>
          </a:p>
          <a:p>
            <a:pPr lvl="1"/>
            <a:r>
              <a:rPr lang="en-US" dirty="0"/>
              <a:t>Implementation of the plan</a:t>
            </a:r>
          </a:p>
          <a:p>
            <a:pPr lvl="1"/>
            <a:r>
              <a:rPr lang="en-US" dirty="0"/>
              <a:t>Follow through to assess progress on the plan</a:t>
            </a:r>
          </a:p>
          <a:p>
            <a:pPr lvl="1"/>
            <a:r>
              <a:rPr lang="en-US" dirty="0"/>
              <a:t>Follow up on continuing the plan, adjusting it, or having closure</a:t>
            </a:r>
          </a:p>
          <a:p>
            <a:r>
              <a:rPr lang="en-US" dirty="0"/>
              <a:t>The next slides will examine each of these areas separately</a:t>
            </a:r>
          </a:p>
        </p:txBody>
      </p:sp>
    </p:spTree>
    <p:extLst>
      <p:ext uri="{BB962C8B-B14F-4D97-AF65-F5344CB8AC3E}">
        <p14:creationId xmlns:p14="http://schemas.microsoft.com/office/powerpoint/2010/main" val="11885592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Gathering Relevant Data</a:t>
            </a:r>
          </a:p>
        </p:txBody>
      </p:sp>
      <p:sp>
        <p:nvSpPr>
          <p:cNvPr id="3" name="Content Placeholder 2"/>
          <p:cNvSpPr>
            <a:spLocks noGrp="1"/>
          </p:cNvSpPr>
          <p:nvPr>
            <p:ph idx="1"/>
          </p:nvPr>
        </p:nvSpPr>
        <p:spPr/>
        <p:txBody>
          <a:bodyPr/>
          <a:lstStyle/>
          <a:p>
            <a:r>
              <a:rPr lang="en-US" dirty="0"/>
              <a:t>Data from multiple sources will contribute multiple kinds of information about needs and setting where needs are evidenced</a:t>
            </a:r>
          </a:p>
        </p:txBody>
      </p:sp>
    </p:spTree>
    <p:extLst>
      <p:ext uri="{BB962C8B-B14F-4D97-AF65-F5344CB8AC3E}">
        <p14:creationId xmlns:p14="http://schemas.microsoft.com/office/powerpoint/2010/main" val="38701231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Identifying the Problem</a:t>
            </a:r>
          </a:p>
        </p:txBody>
      </p:sp>
      <p:sp>
        <p:nvSpPr>
          <p:cNvPr id="3" name="Content Placeholder 2"/>
          <p:cNvSpPr>
            <a:spLocks noGrp="1"/>
          </p:cNvSpPr>
          <p:nvPr>
            <p:ph idx="1"/>
          </p:nvPr>
        </p:nvSpPr>
        <p:spPr/>
        <p:txBody>
          <a:bodyPr/>
          <a:lstStyle/>
          <a:p>
            <a:r>
              <a:rPr lang="en-US" dirty="0"/>
              <a:t>The most important step in a problem-solving process is clearly and completely identifying the problem</a:t>
            </a:r>
          </a:p>
          <a:p>
            <a:r>
              <a:rPr lang="en-US" dirty="0"/>
              <a:t>To do a good job in identifying the problem, the following are needed by team members:</a:t>
            </a:r>
          </a:p>
          <a:p>
            <a:r>
              <a:rPr lang="en-US" dirty="0"/>
              <a:t>Concentrated, uninterrupted time along with razor-sharp focus are both required of team members when they truly want to identify the problem plaguing the group</a:t>
            </a:r>
          </a:p>
          <a:p>
            <a:pPr lvl="1"/>
            <a:r>
              <a:rPr lang="en-US" dirty="0"/>
              <a:t>This is not necessarily a quick process if the group truly wants to know the nature of the problem</a:t>
            </a:r>
          </a:p>
          <a:p>
            <a:pPr lvl="1"/>
            <a:r>
              <a:rPr lang="en-US" dirty="0"/>
              <a:t>Since group members must be aware of all available data relevant to the problem situation, their focus on the issues is paramount</a:t>
            </a:r>
          </a:p>
        </p:txBody>
      </p:sp>
    </p:spTree>
    <p:extLst>
      <p:ext uri="{BB962C8B-B14F-4D97-AF65-F5344CB8AC3E}">
        <p14:creationId xmlns:p14="http://schemas.microsoft.com/office/powerpoint/2010/main" val="3442060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Identifying the Problem </a:t>
            </a:r>
            <a:r>
              <a:rPr lang="en-US" sz="2000" dirty="0"/>
              <a:t>(Cont.)</a:t>
            </a:r>
            <a:endParaRPr lang="en-US" dirty="0"/>
          </a:p>
        </p:txBody>
      </p:sp>
      <p:sp>
        <p:nvSpPr>
          <p:cNvPr id="3" name="Content Placeholder 2"/>
          <p:cNvSpPr>
            <a:spLocks noGrp="1"/>
          </p:cNvSpPr>
          <p:nvPr>
            <p:ph idx="1"/>
          </p:nvPr>
        </p:nvSpPr>
        <p:spPr>
          <a:xfrm>
            <a:off x="685800" y="2194560"/>
            <a:ext cx="10820400" cy="4410956"/>
          </a:xfrm>
        </p:spPr>
        <p:txBody>
          <a:bodyPr>
            <a:normAutofit/>
          </a:bodyPr>
          <a:lstStyle/>
          <a:p>
            <a:r>
              <a:rPr lang="en-US" dirty="0"/>
              <a:t>Co-educators will want to analyze their own abilities and shortcomings with regard to problem solving; the four major interfering themes introduced by Caplan (1970) are helpful to review as potential impediments to being able to listen and problem solve and should be reviewed when thinking about your own problem solving abilities</a:t>
            </a:r>
          </a:p>
          <a:p>
            <a:pPr lvl="1"/>
            <a:r>
              <a:rPr lang="en-US" dirty="0"/>
              <a:t>Do I need more knowledge and understanding about the student’s needs?</a:t>
            </a:r>
          </a:p>
          <a:p>
            <a:pPr lvl="1"/>
            <a:r>
              <a:rPr lang="en-US" dirty="0"/>
              <a:t>Do I lack skill in choosing options for courses of action that could be taken?</a:t>
            </a:r>
          </a:p>
          <a:p>
            <a:pPr lvl="1"/>
            <a:r>
              <a:rPr lang="en-US" dirty="0"/>
              <a:t>Do I lack objectivity, letting my beliefs or former experiences have undue influence?</a:t>
            </a:r>
          </a:p>
          <a:p>
            <a:pPr lvl="1"/>
            <a:r>
              <a:rPr lang="en-US" dirty="0"/>
              <a:t>Do I need more self-confidence in dealing with the situation</a:t>
            </a:r>
          </a:p>
        </p:txBody>
      </p:sp>
    </p:spTree>
    <p:extLst>
      <p:ext uri="{BB962C8B-B14F-4D97-AF65-F5344CB8AC3E}">
        <p14:creationId xmlns:p14="http://schemas.microsoft.com/office/powerpoint/2010/main" val="41800615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Generating Possibilities</a:t>
            </a:r>
          </a:p>
        </p:txBody>
      </p:sp>
      <p:sp>
        <p:nvSpPr>
          <p:cNvPr id="3" name="Content Placeholder 2"/>
          <p:cNvSpPr>
            <a:spLocks noGrp="1"/>
          </p:cNvSpPr>
          <p:nvPr>
            <p:ph idx="1"/>
          </p:nvPr>
        </p:nvSpPr>
        <p:spPr/>
        <p:txBody>
          <a:bodyPr/>
          <a:lstStyle/>
          <a:p>
            <a:r>
              <a:rPr lang="en-US" dirty="0"/>
              <a:t>After the problem has been identified, generating ideas for potential solutions is the next step</a:t>
            </a:r>
          </a:p>
          <a:p>
            <a:r>
              <a:rPr lang="en-US" dirty="0"/>
              <a:t>Divergent thinking is important in order not to get stuck in routine answers</a:t>
            </a:r>
          </a:p>
          <a:p>
            <a:pPr lvl="1"/>
            <a:r>
              <a:rPr lang="en-US" dirty="0"/>
              <a:t>Sometimes it is helpful to start with the person who “owns” the problem</a:t>
            </a:r>
          </a:p>
          <a:p>
            <a:pPr lvl="1"/>
            <a:r>
              <a:rPr lang="en-US" dirty="0"/>
              <a:t>When people are involved in decision-making, they feel more ownership and willingness to support the plan </a:t>
            </a:r>
          </a:p>
          <a:p>
            <a:r>
              <a:rPr lang="en-US" dirty="0"/>
              <a:t>Yet another reason to start with the owner of the problem is that consultants should avoid giving advice and being perceived as the expert.</a:t>
            </a:r>
          </a:p>
          <a:p>
            <a:r>
              <a:rPr lang="en-US" dirty="0"/>
              <a:t>Problems are like artichokes, they have layers</a:t>
            </a:r>
          </a:p>
          <a:p>
            <a:pPr lvl="1"/>
            <a:r>
              <a:rPr lang="en-US" dirty="0"/>
              <a:t>Only after the outside layers are peeled away can we get to the heart of the matter</a:t>
            </a:r>
          </a:p>
        </p:txBody>
      </p:sp>
    </p:spTree>
    <p:extLst>
      <p:ext uri="{BB962C8B-B14F-4D97-AF65-F5344CB8AC3E}">
        <p14:creationId xmlns:p14="http://schemas.microsoft.com/office/powerpoint/2010/main" val="35504753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Developing a Plan</a:t>
            </a:r>
          </a:p>
        </p:txBody>
      </p:sp>
      <p:sp>
        <p:nvSpPr>
          <p:cNvPr id="3" name="Content Placeholder 2"/>
          <p:cNvSpPr>
            <a:spLocks noGrp="1"/>
          </p:cNvSpPr>
          <p:nvPr>
            <p:ph idx="1"/>
          </p:nvPr>
        </p:nvSpPr>
        <p:spPr/>
        <p:txBody>
          <a:bodyPr/>
          <a:lstStyle/>
          <a:p>
            <a:r>
              <a:rPr lang="en-US" dirty="0"/>
              <a:t>Typical problems that come up in collaborative school consultation often bring a need for changes in classroom practices</a:t>
            </a:r>
          </a:p>
          <a:p>
            <a:pPr lvl="1"/>
            <a:r>
              <a:rPr lang="en-US" dirty="0"/>
              <a:t>This can cause resistance from co-educators</a:t>
            </a:r>
          </a:p>
          <a:p>
            <a:pPr lvl="1"/>
            <a:r>
              <a:rPr lang="en-US" dirty="0"/>
              <a:t>The best practice is to demonstrate parity, flexibility, and a caring, sharing attitude</a:t>
            </a:r>
          </a:p>
          <a:p>
            <a:r>
              <a:rPr lang="en-US" dirty="0"/>
              <a:t>It is difficult to avoid the “quick fix” when problem solving</a:t>
            </a:r>
          </a:p>
          <a:p>
            <a:pPr lvl="1"/>
            <a:r>
              <a:rPr lang="en-US" dirty="0"/>
              <a:t>Good collaborative consultants do not “solve” problems . . . they see that problems get solved</a:t>
            </a:r>
          </a:p>
          <a:p>
            <a:r>
              <a:rPr lang="en-US" dirty="0"/>
              <a:t>Busy teachers do not need to take on the problems of others, but everyone who owns a part of the problem should participate in solving it</a:t>
            </a:r>
          </a:p>
        </p:txBody>
      </p:sp>
    </p:spTree>
    <p:extLst>
      <p:ext uri="{BB962C8B-B14F-4D97-AF65-F5344CB8AC3E}">
        <p14:creationId xmlns:p14="http://schemas.microsoft.com/office/powerpoint/2010/main" val="7944134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Implementing the Plan, Following Through and Following Up</a:t>
            </a:r>
          </a:p>
        </p:txBody>
      </p:sp>
      <p:sp>
        <p:nvSpPr>
          <p:cNvPr id="3" name="Content Placeholder 2"/>
          <p:cNvSpPr>
            <a:spLocks noGrp="1"/>
          </p:cNvSpPr>
          <p:nvPr>
            <p:ph idx="1"/>
          </p:nvPr>
        </p:nvSpPr>
        <p:spPr/>
        <p:txBody>
          <a:bodyPr/>
          <a:lstStyle/>
          <a:p>
            <a:r>
              <a:rPr lang="en-US" dirty="0"/>
              <a:t>The problem-solving group needs to select a workable solution that all are willing to adopt, at least on a trial or experimental basis</a:t>
            </a:r>
          </a:p>
          <a:p>
            <a:r>
              <a:rPr lang="en-US" dirty="0"/>
              <a:t>It is important to make sure the decision helps meet the real need</a:t>
            </a:r>
          </a:p>
          <a:p>
            <a:r>
              <a:rPr lang="en-US" dirty="0"/>
              <a:t>It is tempting to breathe a sigh of relief after the solution has been selected, thinking the work is done</a:t>
            </a:r>
          </a:p>
          <a:p>
            <a:r>
              <a:rPr lang="en-US" dirty="0"/>
              <a:t>But follow through on progress of the plan to make sure it is being implemented as planned, and later to follow-up and determine if the plan worked</a:t>
            </a:r>
          </a:p>
        </p:txBody>
      </p:sp>
    </p:spTree>
    <p:extLst>
      <p:ext uri="{BB962C8B-B14F-4D97-AF65-F5344CB8AC3E}">
        <p14:creationId xmlns:p14="http://schemas.microsoft.com/office/powerpoint/2010/main" val="34373589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sz="2400" dirty="0"/>
              <a:t>What is the best way to ensure that you include everything you need when involved in group problem solving?</a:t>
            </a:r>
          </a:p>
          <a:p>
            <a:pPr algn="ctr"/>
            <a:endParaRPr lang="en-US" sz="2400" dirty="0"/>
          </a:p>
          <a:p>
            <a:pPr marL="0" indent="0" algn="ctr">
              <a:buNone/>
            </a:pPr>
            <a:r>
              <a:rPr lang="en-US" sz="2400" dirty="0"/>
              <a:t>Learn and follow a process or procedure!</a:t>
            </a:r>
          </a:p>
        </p:txBody>
      </p:sp>
    </p:spTree>
    <p:extLst>
      <p:ext uri="{BB962C8B-B14F-4D97-AF65-F5344CB8AC3E}">
        <p14:creationId xmlns:p14="http://schemas.microsoft.com/office/powerpoint/2010/main" val="23403306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 Ten-Step Collaborative Problem-Solving Process</a:t>
            </a:r>
          </a:p>
        </p:txBody>
      </p:sp>
      <p:sp>
        <p:nvSpPr>
          <p:cNvPr id="3" name="Content Placeholder 2"/>
          <p:cNvSpPr>
            <a:spLocks noGrp="1"/>
          </p:cNvSpPr>
          <p:nvPr>
            <p:ph idx="1"/>
          </p:nvPr>
        </p:nvSpPr>
        <p:spPr/>
        <p:txBody>
          <a:bodyPr>
            <a:normAutofit lnSpcReduction="10000"/>
          </a:bodyPr>
          <a:lstStyle/>
          <a:p>
            <a:pPr marL="457200" indent="-457200">
              <a:buFont typeface="+mj-lt"/>
              <a:buAutoNum type="arabicPeriod"/>
            </a:pPr>
            <a:r>
              <a:rPr lang="en-US" dirty="0"/>
              <a:t>Prepare for the collaborative consultation</a:t>
            </a:r>
          </a:p>
          <a:p>
            <a:pPr marL="457200" indent="-457200">
              <a:buFont typeface="+mj-lt"/>
              <a:buAutoNum type="arabicPeriod"/>
            </a:pPr>
            <a:r>
              <a:rPr lang="en-US" dirty="0"/>
              <a:t>Initiate the consultation</a:t>
            </a:r>
          </a:p>
          <a:p>
            <a:pPr marL="457200" indent="-457200">
              <a:buFont typeface="+mj-lt"/>
              <a:buAutoNum type="arabicPeriod"/>
            </a:pPr>
            <a:r>
              <a:rPr lang="en-US" dirty="0"/>
              <a:t>Collect and organize relevant information</a:t>
            </a:r>
          </a:p>
          <a:p>
            <a:pPr marL="457200" indent="-457200">
              <a:buFont typeface="+mj-lt"/>
              <a:buAutoNum type="arabicPeriod"/>
            </a:pPr>
            <a:r>
              <a:rPr lang="en-US" dirty="0"/>
              <a:t>Isolate the problem</a:t>
            </a:r>
          </a:p>
          <a:p>
            <a:pPr marL="457200" indent="-457200">
              <a:buFont typeface="+mj-lt"/>
              <a:buAutoNum type="arabicPeriod"/>
            </a:pPr>
            <a:r>
              <a:rPr lang="en-US" dirty="0"/>
              <a:t>Identify concerns and realities about the problem</a:t>
            </a:r>
          </a:p>
          <a:p>
            <a:pPr marL="457200" indent="-457200">
              <a:buFont typeface="+mj-lt"/>
              <a:buAutoNum type="arabicPeriod"/>
            </a:pPr>
            <a:r>
              <a:rPr lang="en-US" dirty="0"/>
              <a:t>Generate solutions</a:t>
            </a:r>
          </a:p>
          <a:p>
            <a:pPr marL="429768" indent="-429768">
              <a:buFont typeface="+mj-lt"/>
              <a:buAutoNum type="arabicPeriod" startAt="7"/>
            </a:pPr>
            <a:r>
              <a:rPr lang="en-US" dirty="0"/>
              <a:t>Formulate a plan</a:t>
            </a:r>
          </a:p>
          <a:p>
            <a:pPr marL="429768" indent="-429768">
              <a:buFont typeface="+mj-lt"/>
              <a:buAutoNum type="arabicPeriod" startAt="7"/>
            </a:pPr>
            <a:r>
              <a:rPr lang="en-US" dirty="0"/>
              <a:t>Evaluate progress and process</a:t>
            </a:r>
          </a:p>
          <a:p>
            <a:pPr marL="429768" indent="-429768">
              <a:buFont typeface="+mj-lt"/>
              <a:buAutoNum type="arabicPeriod" startAt="7"/>
            </a:pPr>
            <a:r>
              <a:rPr lang="en-US" dirty="0"/>
              <a:t>Follow through and follow up on the consultation</a:t>
            </a:r>
          </a:p>
          <a:p>
            <a:pPr marL="429768" indent="-429768">
              <a:buFont typeface="+mj-lt"/>
              <a:buAutoNum type="arabicPeriod" startAt="7"/>
            </a:pPr>
            <a:r>
              <a:rPr lang="en-US" dirty="0"/>
              <a:t>Repeat or continue consultation as appropriate</a:t>
            </a:r>
          </a:p>
          <a:p>
            <a:pPr marL="0" indent="0">
              <a:buNone/>
            </a:pPr>
            <a:endParaRPr lang="en-US" dirty="0"/>
          </a:p>
        </p:txBody>
      </p:sp>
    </p:spTree>
    <p:extLst>
      <p:ext uri="{BB962C8B-B14F-4D97-AF65-F5344CB8AC3E}">
        <p14:creationId xmlns:p14="http://schemas.microsoft.com/office/powerpoint/2010/main" val="40635540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to Say and Do During the Problem-Solving Process</a:t>
            </a:r>
          </a:p>
        </p:txBody>
      </p:sp>
      <p:sp>
        <p:nvSpPr>
          <p:cNvPr id="3" name="Content Placeholder 2"/>
          <p:cNvSpPr>
            <a:spLocks noGrp="1"/>
          </p:cNvSpPr>
          <p:nvPr>
            <p:ph idx="1"/>
          </p:nvPr>
        </p:nvSpPr>
        <p:spPr/>
        <p:txBody>
          <a:bodyPr/>
          <a:lstStyle/>
          <a:p>
            <a:r>
              <a:rPr lang="en-US" dirty="0"/>
              <a:t>Sometimes, after an interaction, we think back to what we wish we would have said or in hindsight think, ”I could have handled that differently.“</a:t>
            </a:r>
          </a:p>
          <a:p>
            <a:r>
              <a:rPr lang="en-US" dirty="0"/>
              <a:t>This is a good time to consider “sample” phrases of communication that can be helpful in implementing each phase of the ten-step problem-solving process</a:t>
            </a:r>
          </a:p>
          <a:p>
            <a:pPr lvl="1"/>
            <a:r>
              <a:rPr lang="en-US" dirty="0"/>
              <a:t>These are phrases or sentences that may be useful in many different scenarios</a:t>
            </a:r>
          </a:p>
          <a:p>
            <a:pPr lvl="1"/>
            <a:r>
              <a:rPr lang="en-US" dirty="0"/>
              <a:t>They are similar to your repertoire or arsenal of tools for you to use during the problem solving process</a:t>
            </a:r>
          </a:p>
          <a:p>
            <a:r>
              <a:rPr lang="en-US" dirty="0"/>
              <a:t>Practicing verbal responses that are helpful at each step of the problem-solving process will help your interactions become more natural and automatic to use the facilitative phrases when the need arises</a:t>
            </a:r>
          </a:p>
        </p:txBody>
      </p:sp>
    </p:spTree>
    <p:extLst>
      <p:ext uri="{BB962C8B-B14F-4D97-AF65-F5344CB8AC3E}">
        <p14:creationId xmlns:p14="http://schemas.microsoft.com/office/powerpoint/2010/main" val="47078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7290" y="764373"/>
            <a:ext cx="9308910" cy="1293028"/>
          </a:xfrm>
        </p:spPr>
        <p:txBody>
          <a:bodyPr>
            <a:normAutofit fontScale="90000"/>
          </a:bodyPr>
          <a:lstStyle/>
          <a:p>
            <a:r>
              <a:rPr lang="en-US" dirty="0"/>
              <a:t>Tools, Techniques, and Formats for Collaborative Problem Solving</a:t>
            </a:r>
          </a:p>
        </p:txBody>
      </p:sp>
      <p:sp>
        <p:nvSpPr>
          <p:cNvPr id="3" name="Content Placeholder 2"/>
          <p:cNvSpPr>
            <a:spLocks noGrp="1"/>
          </p:cNvSpPr>
          <p:nvPr>
            <p:ph idx="1"/>
          </p:nvPr>
        </p:nvSpPr>
        <p:spPr>
          <a:xfrm>
            <a:off x="685800" y="2194560"/>
            <a:ext cx="10820400" cy="4410956"/>
          </a:xfrm>
        </p:spPr>
        <p:txBody>
          <a:bodyPr/>
          <a:lstStyle/>
          <a:p>
            <a:r>
              <a:rPr lang="en-US" dirty="0"/>
              <a:t>The IEP conference is a frequent venue for problem solving</a:t>
            </a:r>
          </a:p>
          <a:p>
            <a:pPr lvl="1"/>
            <a:r>
              <a:rPr lang="en-US" dirty="0"/>
              <a:t>With all the participants knowledgeable about the problem-solving process the conference should go well</a:t>
            </a:r>
          </a:p>
          <a:p>
            <a:pPr lvl="1"/>
            <a:r>
              <a:rPr lang="en-US" dirty="0"/>
              <a:t>However, many co-educators have expressed dissatisfaction with the IEP process, citing excessive use of terms, forms, and paperwork and concern that input by the student and family was not encouraged or valued</a:t>
            </a:r>
          </a:p>
          <a:p>
            <a:r>
              <a:rPr lang="en-US" dirty="0"/>
              <a:t>A large number of effective, easy-to-use techniques for group problem-solving are available, including:</a:t>
            </a:r>
          </a:p>
          <a:p>
            <a:pPr lvl="1"/>
            <a:r>
              <a:rPr lang="en-US" dirty="0"/>
              <a:t>Brainstorming</a:t>
            </a:r>
          </a:p>
          <a:p>
            <a:pPr lvl="1"/>
            <a:r>
              <a:rPr lang="en-US" dirty="0"/>
              <a:t>Concept Mapping</a:t>
            </a:r>
          </a:p>
          <a:p>
            <a:pPr lvl="1"/>
            <a:r>
              <a:rPr lang="en-US" dirty="0"/>
              <a:t>Metaphorical Thinking and others</a:t>
            </a:r>
          </a:p>
        </p:txBody>
      </p:sp>
    </p:spTree>
    <p:extLst>
      <p:ext uri="{BB962C8B-B14F-4D97-AF65-F5344CB8AC3E}">
        <p14:creationId xmlns:p14="http://schemas.microsoft.com/office/powerpoint/2010/main" val="27873785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dirty="0"/>
              <a:t>Techniques for Generating Potential Solutions</a:t>
            </a:r>
          </a:p>
        </p:txBody>
      </p:sp>
      <p:sp>
        <p:nvSpPr>
          <p:cNvPr id="3" name="Text Placeholder 2"/>
          <p:cNvSpPr>
            <a:spLocks noGrp="1"/>
          </p:cNvSpPr>
          <p:nvPr>
            <p:ph type="body" idx="1"/>
          </p:nvPr>
        </p:nvSpPr>
        <p:spPr/>
        <p:txBody>
          <a:bodyPr/>
          <a:lstStyle/>
          <a:p>
            <a:r>
              <a:rPr lang="en-US" dirty="0"/>
              <a:t>Brainstorming</a:t>
            </a:r>
          </a:p>
          <a:p>
            <a:r>
              <a:rPr lang="en-US" dirty="0"/>
              <a:t>Concept Mapping</a:t>
            </a:r>
          </a:p>
          <a:p>
            <a:r>
              <a:rPr lang="en-US" altLang="en-US" dirty="0" err="1"/>
              <a:t>Brainwriting</a:t>
            </a:r>
            <a:endParaRPr lang="en-US" altLang="en-US" dirty="0"/>
          </a:p>
          <a:p>
            <a:r>
              <a:rPr lang="en-US" altLang="en-US" dirty="0"/>
              <a:t>Nominal group technique</a:t>
            </a:r>
          </a:p>
          <a:p>
            <a:r>
              <a:rPr lang="en-US" dirty="0"/>
              <a:t>Metaphorical Thinking and others</a:t>
            </a:r>
          </a:p>
        </p:txBody>
      </p:sp>
      <p:sp>
        <p:nvSpPr>
          <p:cNvPr id="4" name="TextBox 3"/>
          <p:cNvSpPr txBox="1"/>
          <p:nvPr/>
        </p:nvSpPr>
        <p:spPr>
          <a:xfrm>
            <a:off x="2341756" y="5252224"/>
            <a:ext cx="8040029" cy="830997"/>
          </a:xfrm>
          <a:prstGeom prst="rect">
            <a:avLst/>
          </a:prstGeom>
          <a:noFill/>
        </p:spPr>
        <p:txBody>
          <a:bodyPr wrap="square" rtlCol="0">
            <a:spAutoFit/>
          </a:bodyPr>
          <a:lstStyle/>
          <a:p>
            <a:pPr algn="ctr"/>
            <a:r>
              <a:rPr lang="en-US" sz="2400" dirty="0"/>
              <a:t>These will be discussed in more detailed on the next few slides.</a:t>
            </a:r>
          </a:p>
        </p:txBody>
      </p:sp>
    </p:spTree>
    <p:extLst>
      <p:ext uri="{BB962C8B-B14F-4D97-AF65-F5344CB8AC3E}">
        <p14:creationId xmlns:p14="http://schemas.microsoft.com/office/powerpoint/2010/main" val="33397210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Brainstorming</a:t>
            </a:r>
            <a:endParaRPr lang="en-US" dirty="0"/>
          </a:p>
        </p:txBody>
      </p:sp>
      <p:sp>
        <p:nvSpPr>
          <p:cNvPr id="3" name="Content Placeholder 2"/>
          <p:cNvSpPr>
            <a:spLocks noGrp="1"/>
          </p:cNvSpPr>
          <p:nvPr>
            <p:ph idx="1"/>
          </p:nvPr>
        </p:nvSpPr>
        <p:spPr/>
        <p:txBody>
          <a:bodyPr/>
          <a:lstStyle/>
          <a:p>
            <a:r>
              <a:rPr lang="en-US" dirty="0"/>
              <a:t>Brainstorming - useful when the group wishes to explore as many alternatives as possible and defer evaluation of ideas until the options have been exhausted</a:t>
            </a:r>
          </a:p>
          <a:p>
            <a:r>
              <a:rPr lang="en-US" dirty="0"/>
              <a:t>Individual Brainstorming - can be productive if the topic to be discussed is known in advance, allowing those who wish to reflect on the topic to come better prepared to contribute</a:t>
            </a:r>
          </a:p>
          <a:p>
            <a:r>
              <a:rPr lang="en-US" dirty="0"/>
              <a:t>Reverse brainstorming - useful when group is stuck and needs to find another approach; participants propose what would be considered the opposites of good ideas</a:t>
            </a:r>
          </a:p>
        </p:txBody>
      </p:sp>
    </p:spTree>
    <p:extLst>
      <p:ext uri="{BB962C8B-B14F-4D97-AF65-F5344CB8AC3E}">
        <p14:creationId xmlns:p14="http://schemas.microsoft.com/office/powerpoint/2010/main" val="3344783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dirty="0"/>
              <a:t>Brainstorming </a:t>
            </a:r>
            <a:r>
              <a:rPr lang="en-US" altLang="en-US" sz="2000" dirty="0"/>
              <a:t>(Cont.)</a:t>
            </a:r>
          </a:p>
        </p:txBody>
      </p:sp>
      <p:sp>
        <p:nvSpPr>
          <p:cNvPr id="3" name="Text Placeholder 2"/>
          <p:cNvSpPr>
            <a:spLocks noGrp="1"/>
          </p:cNvSpPr>
          <p:nvPr>
            <p:ph type="body" idx="1"/>
          </p:nvPr>
        </p:nvSpPr>
        <p:spPr/>
        <p:txBody>
          <a:bodyPr/>
          <a:lstStyle/>
          <a:p>
            <a:r>
              <a:rPr lang="en-US" altLang="en-US" dirty="0"/>
              <a:t>The rules typically given for brainstorming during group problem solving include:</a:t>
            </a:r>
          </a:p>
          <a:p>
            <a:pPr lvl="1"/>
            <a:r>
              <a:rPr lang="en-US" altLang="en-US" dirty="0"/>
              <a:t>Accept all ideas that are offered without evaluating them</a:t>
            </a:r>
          </a:p>
          <a:p>
            <a:pPr lvl="1"/>
            <a:r>
              <a:rPr lang="en-US" altLang="en-US" dirty="0"/>
              <a:t>Propose solutions freely, even if they seem impractical</a:t>
            </a:r>
          </a:p>
          <a:p>
            <a:pPr lvl="1"/>
            <a:r>
              <a:rPr lang="en-US" altLang="en-US" dirty="0"/>
              <a:t>Have someone write down the ideas being generated</a:t>
            </a:r>
          </a:p>
          <a:p>
            <a:pPr lvl="1"/>
            <a:r>
              <a:rPr lang="en-US" altLang="en-US" dirty="0"/>
              <a:t>“Play” with the ideas to generate even more ideas</a:t>
            </a:r>
          </a:p>
        </p:txBody>
      </p:sp>
    </p:spTree>
    <p:extLst>
      <p:ext uri="{BB962C8B-B14F-4D97-AF65-F5344CB8AC3E}">
        <p14:creationId xmlns:p14="http://schemas.microsoft.com/office/powerpoint/2010/main" val="39012435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Let’s Hear From an </a:t>
            </a:r>
            <a:r>
              <a:rPr lang="en-US" dirty="0" err="1"/>
              <a:t>ExpErt</a:t>
            </a:r>
            <a:endParaRPr lang="en-US" dirty="0"/>
          </a:p>
        </p:txBody>
      </p:sp>
      <p:pic>
        <p:nvPicPr>
          <p:cNvPr id="4" name="9K8W4ooygUU"/>
          <p:cNvPicPr>
            <a:picLocks noGrp="1" noRot="1" noChangeAspect="1"/>
          </p:cNvPicPr>
          <p:nvPr>
            <p:ph idx="1"/>
            <a:videoFile r:link="rId1"/>
          </p:nvPr>
        </p:nvPicPr>
        <p:blipFill>
          <a:blip r:embed="rId3"/>
          <a:stretch>
            <a:fillRect/>
          </a:stretch>
        </p:blipFill>
        <p:spPr>
          <a:xfrm>
            <a:off x="851503" y="2057401"/>
            <a:ext cx="7236583" cy="4070578"/>
          </a:xfrm>
          <a:prstGeom prst="rect">
            <a:avLst/>
          </a:prstGeom>
          <a:ln w="38100">
            <a:solidFill>
              <a:schemeClr val="tx1"/>
            </a:solidFill>
          </a:ln>
        </p:spPr>
      </p:pic>
      <p:sp>
        <p:nvSpPr>
          <p:cNvPr id="5" name="TextBox 4"/>
          <p:cNvSpPr txBox="1"/>
          <p:nvPr/>
        </p:nvSpPr>
        <p:spPr>
          <a:xfrm>
            <a:off x="851503" y="6213764"/>
            <a:ext cx="7803486" cy="584775"/>
          </a:xfrm>
          <a:prstGeom prst="rect">
            <a:avLst/>
          </a:prstGeom>
          <a:noFill/>
        </p:spPr>
        <p:txBody>
          <a:bodyPr wrap="square" rtlCol="0">
            <a:spAutoFit/>
          </a:bodyPr>
          <a:lstStyle/>
          <a:p>
            <a:pPr marL="346075" indent="-346075"/>
            <a:r>
              <a:rPr lang="en-US" sz="1600" dirty="0" err="1"/>
              <a:t>Muzio</a:t>
            </a:r>
            <a:r>
              <a:rPr lang="en-US" sz="1600" dirty="0"/>
              <a:t>, E. (2011). </a:t>
            </a:r>
            <a:r>
              <a:rPr lang="en-US" sz="1600" i="1" dirty="0"/>
              <a:t>Brainstorming done right</a:t>
            </a:r>
            <a:r>
              <a:rPr lang="en-US" sz="1600" dirty="0"/>
              <a:t>. Retrieved from https://youtu.be/9K8W4ooygUU </a:t>
            </a:r>
          </a:p>
        </p:txBody>
      </p:sp>
    </p:spTree>
    <p:extLst>
      <p:ext uri="{BB962C8B-B14F-4D97-AF65-F5344CB8AC3E}">
        <p14:creationId xmlns:p14="http://schemas.microsoft.com/office/powerpoint/2010/main" val="9323227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Concept Mapping</a:t>
            </a:r>
          </a:p>
        </p:txBody>
      </p:sp>
      <p:sp>
        <p:nvSpPr>
          <p:cNvPr id="3" name="Content Placeholder 2"/>
          <p:cNvSpPr>
            <a:spLocks noGrp="1"/>
          </p:cNvSpPr>
          <p:nvPr>
            <p:ph idx="1"/>
          </p:nvPr>
        </p:nvSpPr>
        <p:spPr/>
        <p:txBody>
          <a:bodyPr>
            <a:normAutofit lnSpcReduction="10000"/>
          </a:bodyPr>
          <a:lstStyle/>
          <a:p>
            <a:r>
              <a:rPr lang="en-US" dirty="0"/>
              <a:t>A tool for identifying concepts and showing relationships between them</a:t>
            </a:r>
          </a:p>
          <a:p>
            <a:pPr lvl="1"/>
            <a:r>
              <a:rPr lang="en-US" dirty="0"/>
              <a:t>Display ideas</a:t>
            </a:r>
          </a:p>
          <a:p>
            <a:pPr lvl="1"/>
            <a:r>
              <a:rPr lang="en-US" dirty="0"/>
              <a:t>Link them together</a:t>
            </a:r>
          </a:p>
          <a:p>
            <a:pPr lvl="1"/>
            <a:r>
              <a:rPr lang="en-US" dirty="0"/>
              <a:t>Elaborate on them</a:t>
            </a:r>
          </a:p>
          <a:p>
            <a:pPr lvl="1"/>
            <a:r>
              <a:rPr lang="en-US" dirty="0"/>
              <a:t>Add new information as it surfaces</a:t>
            </a:r>
          </a:p>
          <a:p>
            <a:pPr lvl="1"/>
            <a:r>
              <a:rPr lang="en-US" dirty="0"/>
              <a:t>Review the formulation of ideas</a:t>
            </a:r>
          </a:p>
          <a:p>
            <a:r>
              <a:rPr lang="en-US" dirty="0"/>
              <a:t>Seeing the visual relationships can help verbalize problems and interventions recorded for all to see</a:t>
            </a:r>
          </a:p>
          <a:p>
            <a:pPr marL="0" indent="0">
              <a:buNone/>
            </a:pPr>
            <a:br>
              <a:rPr lang="en-US" dirty="0"/>
            </a:br>
            <a:endParaRPr lang="en-US" dirty="0"/>
          </a:p>
          <a:p>
            <a:pPr marL="0" indent="0" algn="ctr">
              <a:buNone/>
            </a:pPr>
            <a:r>
              <a:rPr lang="en-US" dirty="0"/>
              <a:t>This may also be a strategy you use in the classroom when digging deeply into a reading passage with students!</a:t>
            </a:r>
          </a:p>
        </p:txBody>
      </p:sp>
    </p:spTree>
    <p:extLst>
      <p:ext uri="{BB962C8B-B14F-4D97-AF65-F5344CB8AC3E}">
        <p14:creationId xmlns:p14="http://schemas.microsoft.com/office/powerpoint/2010/main" val="27651698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a:t>Brainwriting</a:t>
            </a:r>
            <a:endParaRPr lang="en-US" altLang="en-US" dirty="0"/>
          </a:p>
        </p:txBody>
      </p:sp>
      <p:sp>
        <p:nvSpPr>
          <p:cNvPr id="3" name="Text Placeholder 2"/>
          <p:cNvSpPr>
            <a:spLocks noGrp="1"/>
          </p:cNvSpPr>
          <p:nvPr>
            <p:ph type="body" idx="1"/>
          </p:nvPr>
        </p:nvSpPr>
        <p:spPr>
          <a:xfrm>
            <a:off x="685800" y="2194560"/>
            <a:ext cx="10820400" cy="4451900"/>
          </a:xfrm>
        </p:spPr>
        <p:txBody>
          <a:bodyPr/>
          <a:lstStyle/>
          <a:p>
            <a:r>
              <a:rPr lang="en-US" dirty="0"/>
              <a:t>This is a technique similar to Brainstorming</a:t>
            </a:r>
          </a:p>
          <a:p>
            <a:r>
              <a:rPr lang="en-US" dirty="0"/>
              <a:t>There are many varieties, but the general process is that all ideas are recorded by the individual who thought of them</a:t>
            </a:r>
          </a:p>
          <a:p>
            <a:r>
              <a:rPr lang="en-US" dirty="0"/>
              <a:t>They are then passed on to the next person who uses them as a trigger for their own ideas</a:t>
            </a:r>
            <a:endParaRPr lang="en-US" altLang="en-US" dirty="0"/>
          </a:p>
          <a:p>
            <a:r>
              <a:rPr lang="en-US" altLang="en-US" dirty="0"/>
              <a:t>It is sometimes preferred:</a:t>
            </a:r>
          </a:p>
          <a:p>
            <a:pPr lvl="1"/>
            <a:r>
              <a:rPr lang="en-US" altLang="en-US" dirty="0"/>
              <a:t>When open discussion of ideas may not be fruitful</a:t>
            </a:r>
          </a:p>
          <a:p>
            <a:pPr lvl="1"/>
            <a:r>
              <a:rPr lang="en-US" altLang="en-US" dirty="0"/>
              <a:t>To change the procedure for generating alternative solutions to encourage a fresh perspective</a:t>
            </a:r>
          </a:p>
          <a:p>
            <a:pPr lvl="1"/>
            <a:r>
              <a:rPr lang="en-US" altLang="en-US" dirty="0"/>
              <a:t>When the problem solving group is so large that not everyone may have ample opportunity to speak if brainstorming is used</a:t>
            </a:r>
          </a:p>
        </p:txBody>
      </p:sp>
    </p:spTree>
    <p:extLst>
      <p:ext uri="{BB962C8B-B14F-4D97-AF65-F5344CB8AC3E}">
        <p14:creationId xmlns:p14="http://schemas.microsoft.com/office/powerpoint/2010/main" val="8002531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97540" y="764373"/>
            <a:ext cx="9008660" cy="1293028"/>
          </a:xfrm>
        </p:spPr>
        <p:txBody>
          <a:bodyPr/>
          <a:lstStyle/>
          <a:p>
            <a:r>
              <a:rPr lang="en-US" dirty="0"/>
              <a:t>Let’s Learn More about the 6-3-5 Technique of </a:t>
            </a:r>
            <a:r>
              <a:rPr lang="en-US" dirty="0" err="1"/>
              <a:t>Brainwriting</a:t>
            </a:r>
            <a:endParaRPr lang="en-US" dirty="0"/>
          </a:p>
        </p:txBody>
      </p:sp>
      <p:pic>
        <p:nvPicPr>
          <p:cNvPr id="4" name="d3OypR39klY"/>
          <p:cNvPicPr>
            <a:picLocks noGrp="1" noRot="1" noChangeAspect="1"/>
          </p:cNvPicPr>
          <p:nvPr>
            <p:ph idx="1"/>
            <a:videoFile r:link="rId1"/>
          </p:nvPr>
        </p:nvPicPr>
        <p:blipFill>
          <a:blip r:embed="rId3"/>
          <a:stretch>
            <a:fillRect/>
          </a:stretch>
        </p:blipFill>
        <p:spPr>
          <a:xfrm>
            <a:off x="766548" y="2373502"/>
            <a:ext cx="6577337" cy="3699752"/>
          </a:xfrm>
          <a:prstGeom prst="rect">
            <a:avLst/>
          </a:prstGeom>
          <a:ln w="38100">
            <a:solidFill>
              <a:schemeClr val="tx1"/>
            </a:solidFill>
          </a:ln>
        </p:spPr>
      </p:pic>
      <p:sp>
        <p:nvSpPr>
          <p:cNvPr id="5" name="TextBox 4"/>
          <p:cNvSpPr txBox="1"/>
          <p:nvPr/>
        </p:nvSpPr>
        <p:spPr>
          <a:xfrm>
            <a:off x="653425" y="6211669"/>
            <a:ext cx="7139295" cy="584775"/>
          </a:xfrm>
          <a:prstGeom prst="rect">
            <a:avLst/>
          </a:prstGeom>
          <a:noFill/>
        </p:spPr>
        <p:txBody>
          <a:bodyPr wrap="square" rtlCol="0">
            <a:spAutoFit/>
          </a:bodyPr>
          <a:lstStyle/>
          <a:p>
            <a:pPr marL="284163" indent="-284163"/>
            <a:r>
              <a:rPr lang="en-US" sz="1600" dirty="0"/>
              <a:t>Taylor, J. (2016). </a:t>
            </a:r>
            <a:r>
              <a:rPr lang="en-US" sz="1600" dirty="0" err="1"/>
              <a:t>Brainwriting</a:t>
            </a:r>
            <a:r>
              <a:rPr lang="en-US" sz="1600" dirty="0"/>
              <a:t> technique. Retrieved from https://youtu.be/d3OypR39klY </a:t>
            </a:r>
          </a:p>
        </p:txBody>
      </p:sp>
    </p:spTree>
    <p:extLst>
      <p:ext uri="{BB962C8B-B14F-4D97-AF65-F5344CB8AC3E}">
        <p14:creationId xmlns:p14="http://schemas.microsoft.com/office/powerpoint/2010/main" val="15967519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a:t>Nominal Group Technique</a:t>
            </a:r>
            <a:endParaRPr lang="en-US" altLang="en-US" dirty="0"/>
          </a:p>
        </p:txBody>
      </p:sp>
      <p:sp>
        <p:nvSpPr>
          <p:cNvPr id="3" name="Text Placeholder 2"/>
          <p:cNvSpPr>
            <a:spLocks noGrp="1"/>
          </p:cNvSpPr>
          <p:nvPr>
            <p:ph type="body" idx="1"/>
          </p:nvPr>
        </p:nvSpPr>
        <p:spPr/>
        <p:txBody>
          <a:bodyPr/>
          <a:lstStyle/>
          <a:p>
            <a:r>
              <a:rPr lang="en-US"/>
              <a:t>A technique combining aspects of brainstorming and brainwriting</a:t>
            </a:r>
          </a:p>
          <a:p>
            <a:r>
              <a:rPr lang="en-US"/>
              <a:t>Often used to ensure equal opportunity for participation</a:t>
            </a:r>
          </a:p>
          <a:p>
            <a:r>
              <a:rPr lang="en-US"/>
              <a:t>A technique with a long history of successful application</a:t>
            </a:r>
            <a:endParaRPr lang="en-US" dirty="0"/>
          </a:p>
        </p:txBody>
      </p:sp>
    </p:spTree>
    <p:extLst>
      <p:ext uri="{BB962C8B-B14F-4D97-AF65-F5344CB8AC3E}">
        <p14:creationId xmlns:p14="http://schemas.microsoft.com/office/powerpoint/2010/main" val="39140121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dirty="0"/>
              <a:t>Nominal Group Technique </a:t>
            </a:r>
            <a:r>
              <a:rPr lang="en-US" altLang="en-US" sz="2000" dirty="0"/>
              <a:t>(Cont.)</a:t>
            </a:r>
            <a:endParaRPr lang="en-US" altLang="en-US" dirty="0"/>
          </a:p>
        </p:txBody>
      </p:sp>
      <p:sp>
        <p:nvSpPr>
          <p:cNvPr id="3" name="Text Placeholder 2"/>
          <p:cNvSpPr>
            <a:spLocks noGrp="1"/>
          </p:cNvSpPr>
          <p:nvPr>
            <p:ph type="body" idx="1"/>
          </p:nvPr>
        </p:nvSpPr>
        <p:spPr/>
        <p:txBody>
          <a:bodyPr/>
          <a:lstStyle/>
          <a:p>
            <a:r>
              <a:rPr lang="en-US" dirty="0"/>
              <a:t>Using this strategy, participants:</a:t>
            </a:r>
          </a:p>
          <a:p>
            <a:pPr lvl="1"/>
            <a:r>
              <a:rPr lang="en-US" dirty="0"/>
              <a:t>Are assigned to groups of 4 to 5 people</a:t>
            </a:r>
          </a:p>
          <a:p>
            <a:pPr lvl="1"/>
            <a:r>
              <a:rPr lang="en-US" dirty="0"/>
              <a:t>Individually generate and write down as many possible solutions as they can</a:t>
            </a:r>
          </a:p>
          <a:p>
            <a:pPr lvl="1"/>
            <a:r>
              <a:rPr lang="en-US" dirty="0"/>
              <a:t>Take turns presenting one idea at a time, writing it so all could see</a:t>
            </a:r>
          </a:p>
          <a:p>
            <a:pPr lvl="1"/>
            <a:r>
              <a:rPr lang="en-US" dirty="0"/>
              <a:t>Upon completion, group discusses the total list of ideas to identify those deemed most important</a:t>
            </a:r>
          </a:p>
          <a:p>
            <a:pPr lvl="1"/>
            <a:r>
              <a:rPr lang="en-US" dirty="0"/>
              <a:t>On a card, individually prioritize the list from most to least important</a:t>
            </a:r>
          </a:p>
          <a:p>
            <a:r>
              <a:rPr lang="en-US" dirty="0"/>
              <a:t>The facilitator gathers the cards and rates each idea’s priority ranking</a:t>
            </a:r>
          </a:p>
          <a:p>
            <a:r>
              <a:rPr lang="en-US" dirty="0"/>
              <a:t>Results of the tally:</a:t>
            </a:r>
          </a:p>
          <a:p>
            <a:pPr lvl="1"/>
            <a:r>
              <a:rPr lang="en-US" dirty="0"/>
              <a:t>If a clear “winner” emerges, the procedure is complete</a:t>
            </a:r>
          </a:p>
          <a:p>
            <a:pPr lvl="1"/>
            <a:r>
              <a:rPr lang="en-US" dirty="0"/>
              <a:t>If no clear “winner emerges, repeat the process again</a:t>
            </a:r>
          </a:p>
        </p:txBody>
      </p:sp>
    </p:spTree>
    <p:extLst>
      <p:ext uri="{BB962C8B-B14F-4D97-AF65-F5344CB8AC3E}">
        <p14:creationId xmlns:p14="http://schemas.microsoft.com/office/powerpoint/2010/main" val="16030044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Synectics</a:t>
            </a:r>
            <a:r>
              <a:rPr lang="en-US" dirty="0"/>
              <a:t>, Metaphors, and </a:t>
            </a:r>
            <a:r>
              <a:rPr lang="en-US" dirty="0" err="1"/>
              <a:t>Janusian</a:t>
            </a:r>
            <a:r>
              <a:rPr lang="en-US" dirty="0"/>
              <a:t> Thinking</a:t>
            </a:r>
          </a:p>
        </p:txBody>
      </p:sp>
      <p:sp>
        <p:nvSpPr>
          <p:cNvPr id="3" name="Content Placeholder 2"/>
          <p:cNvSpPr>
            <a:spLocks noGrp="1"/>
          </p:cNvSpPr>
          <p:nvPr>
            <p:ph idx="1"/>
          </p:nvPr>
        </p:nvSpPr>
        <p:spPr/>
        <p:txBody>
          <a:bodyPr/>
          <a:lstStyle/>
          <a:p>
            <a:r>
              <a:rPr lang="en-US" sz="2400" dirty="0" err="1"/>
              <a:t>Synectics</a:t>
            </a:r>
            <a:r>
              <a:rPr lang="en-US" sz="2400" dirty="0"/>
              <a:t> calls for “seeing old things in new ways”  </a:t>
            </a:r>
          </a:p>
          <a:p>
            <a:pPr lvl="1"/>
            <a:r>
              <a:rPr lang="en-US" sz="2400" dirty="0"/>
              <a:t>Encourages participants to “make the familiar strange” and to “make the strange familiar”</a:t>
            </a:r>
          </a:p>
          <a:p>
            <a:pPr lvl="1"/>
            <a:r>
              <a:rPr lang="en-US" sz="2400" dirty="0"/>
              <a:t>Mental connections are made with facts and feelings and then broken up so that new connections can be made with new facts and feelings</a:t>
            </a:r>
          </a:p>
          <a:p>
            <a:r>
              <a:rPr lang="en-US" dirty="0"/>
              <a:t>Metaphors are a kind of </a:t>
            </a:r>
            <a:r>
              <a:rPr lang="en-US" dirty="0" err="1"/>
              <a:t>synectics</a:t>
            </a:r>
            <a:r>
              <a:rPr lang="en-US" dirty="0"/>
              <a:t> or mental maps that permit the connection of different meanings through some shared similarity</a:t>
            </a:r>
          </a:p>
          <a:p>
            <a:pPr lvl="1"/>
            <a:r>
              <a:rPr lang="en-US" dirty="0"/>
              <a:t>Uses one subject to strengthen and deepen understanding of another</a:t>
            </a:r>
          </a:p>
          <a:p>
            <a:r>
              <a:rPr lang="en-US" dirty="0" err="1"/>
              <a:t>Janusian</a:t>
            </a:r>
            <a:r>
              <a:rPr lang="en-US" dirty="0"/>
              <a:t> thinking involves using two or more contradictory or opposite ideas simultaneously (i.e., sweet and salty)</a:t>
            </a:r>
          </a:p>
        </p:txBody>
      </p:sp>
    </p:spTree>
    <p:extLst>
      <p:ext uri="{BB962C8B-B14F-4D97-AF65-F5344CB8AC3E}">
        <p14:creationId xmlns:p14="http://schemas.microsoft.com/office/powerpoint/2010/main" val="26993637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8233" y="764373"/>
            <a:ext cx="9267968" cy="1293028"/>
          </a:xfrm>
        </p:spPr>
        <p:txBody>
          <a:bodyPr>
            <a:normAutofit/>
          </a:bodyPr>
          <a:lstStyle/>
          <a:p>
            <a:r>
              <a:rPr lang="en-US" dirty="0"/>
              <a:t>More Techniques for </a:t>
            </a:r>
            <a:br>
              <a:rPr lang="en-US" dirty="0"/>
            </a:br>
            <a:r>
              <a:rPr lang="en-US" dirty="0"/>
              <a:t>Collaborative Problem-Solving</a:t>
            </a:r>
          </a:p>
        </p:txBody>
      </p:sp>
      <p:sp>
        <p:nvSpPr>
          <p:cNvPr id="3" name="Content Placeholder 2"/>
          <p:cNvSpPr>
            <a:spLocks noGrp="1"/>
          </p:cNvSpPr>
          <p:nvPr>
            <p:ph idx="1"/>
          </p:nvPr>
        </p:nvSpPr>
        <p:spPr>
          <a:xfrm>
            <a:off x="685800" y="2194560"/>
            <a:ext cx="10820400" cy="4451900"/>
          </a:xfrm>
        </p:spPr>
        <p:txBody>
          <a:bodyPr>
            <a:normAutofit/>
          </a:bodyPr>
          <a:lstStyle/>
          <a:p>
            <a:r>
              <a:rPr lang="en-US" dirty="0"/>
              <a:t>Plus-Minus-Interesting</a:t>
            </a:r>
          </a:p>
          <a:p>
            <a:pPr lvl="1"/>
            <a:r>
              <a:rPr lang="en-US" dirty="0"/>
              <a:t>Team generates a three-part list to show aspects that rate as pluses, then as minuses, and then as things that are interesting but need further investigation before making a decision</a:t>
            </a:r>
          </a:p>
          <a:p>
            <a:r>
              <a:rPr lang="en-US" dirty="0"/>
              <a:t>Role Play</a:t>
            </a:r>
          </a:p>
          <a:p>
            <a:pPr lvl="1"/>
            <a:r>
              <a:rPr lang="en-US" dirty="0"/>
              <a:t>Role here in problem solving is to generate news perspectives</a:t>
            </a:r>
          </a:p>
          <a:p>
            <a:pPr lvl="1"/>
            <a:r>
              <a:rPr lang="en-US" dirty="0"/>
              <a:t>Example:  in a conflict between a parent and teacher, the teacher may role play as the parent and present ideas that the parent may have (and vice versa)</a:t>
            </a:r>
          </a:p>
          <a:p>
            <a:pPr lvl="2"/>
            <a:r>
              <a:rPr lang="en-US" dirty="0"/>
              <a:t>The facilitator would stop the role play so members can explore options from the point of view they are representing</a:t>
            </a:r>
          </a:p>
          <a:p>
            <a:pPr lvl="2"/>
            <a:r>
              <a:rPr lang="en-US" dirty="0"/>
              <a:t>Needs a skillful facilitator for this to work well.</a:t>
            </a:r>
          </a:p>
        </p:txBody>
      </p:sp>
    </p:spTree>
    <p:extLst>
      <p:ext uri="{BB962C8B-B14F-4D97-AF65-F5344CB8AC3E}">
        <p14:creationId xmlns:p14="http://schemas.microsoft.com/office/powerpoint/2010/main" val="7780307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3958" y="764373"/>
            <a:ext cx="10032243" cy="1293028"/>
          </a:xfrm>
        </p:spPr>
        <p:txBody>
          <a:bodyPr>
            <a:normAutofit fontScale="90000"/>
          </a:bodyPr>
          <a:lstStyle/>
          <a:p>
            <a:r>
              <a:rPr lang="en-US" dirty="0"/>
              <a:t>More Techniques for </a:t>
            </a:r>
            <a:br>
              <a:rPr lang="en-US" dirty="0"/>
            </a:br>
            <a:r>
              <a:rPr lang="en-US" dirty="0"/>
              <a:t>Collaborative Problem-Solving </a:t>
            </a:r>
            <a:r>
              <a:rPr lang="en-US" sz="2200" dirty="0"/>
              <a:t>(cont.)</a:t>
            </a:r>
            <a:endParaRPr lang="en-US" dirty="0"/>
          </a:p>
        </p:txBody>
      </p:sp>
      <p:sp>
        <p:nvSpPr>
          <p:cNvPr id="3" name="Content Placeholder 2"/>
          <p:cNvSpPr>
            <a:spLocks noGrp="1"/>
          </p:cNvSpPr>
          <p:nvPr>
            <p:ph idx="1"/>
          </p:nvPr>
        </p:nvSpPr>
        <p:spPr/>
        <p:txBody>
          <a:bodyPr>
            <a:normAutofit/>
          </a:bodyPr>
          <a:lstStyle/>
          <a:p>
            <a:r>
              <a:rPr lang="en-US" dirty="0"/>
              <a:t>Talking Stick</a:t>
            </a:r>
          </a:p>
          <a:p>
            <a:pPr lvl="1"/>
            <a:r>
              <a:rPr lang="en-US" dirty="0"/>
              <a:t>Each person in turn holds the talking stick, restates the previous point made (whether or not he/she is in agreement with it), and adds a personal viewpoint to the discussion</a:t>
            </a:r>
          </a:p>
          <a:p>
            <a:pPr lvl="1"/>
            <a:r>
              <a:rPr lang="en-US" dirty="0"/>
              <a:t>He/she then passes the stick to the next person who repeats the above steps</a:t>
            </a:r>
          </a:p>
          <a:p>
            <a:r>
              <a:rPr lang="en-US" dirty="0"/>
              <a:t>Talk Walk</a:t>
            </a:r>
          </a:p>
          <a:p>
            <a:pPr lvl="1"/>
            <a:r>
              <a:rPr lang="en-US" dirty="0"/>
              <a:t>Participants in groups of 2 or 3 engage in collegial dialogue focused on instructional and curricular issues as they walk together in an open environment</a:t>
            </a:r>
          </a:p>
          <a:p>
            <a:pPr lvl="1"/>
            <a:r>
              <a:rPr lang="en-US" dirty="0"/>
              <a:t>The fresh air, physical and mental exercise, and exploration of ideas frees up thinking and expression</a:t>
            </a:r>
          </a:p>
        </p:txBody>
      </p:sp>
    </p:spTree>
    <p:extLst>
      <p:ext uri="{BB962C8B-B14F-4D97-AF65-F5344CB8AC3E}">
        <p14:creationId xmlns:p14="http://schemas.microsoft.com/office/powerpoint/2010/main" val="24098601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Interaction Formats</a:t>
            </a:r>
          </a:p>
        </p:txBody>
      </p:sp>
      <p:sp>
        <p:nvSpPr>
          <p:cNvPr id="3" name="Content Placeholder 2"/>
          <p:cNvSpPr>
            <a:spLocks noGrp="1"/>
          </p:cNvSpPr>
          <p:nvPr>
            <p:ph idx="1"/>
          </p:nvPr>
        </p:nvSpPr>
        <p:spPr/>
        <p:txBody>
          <a:bodyPr/>
          <a:lstStyle/>
          <a:p>
            <a:r>
              <a:rPr lang="en-US" dirty="0"/>
              <a:t>When assembling collaborators for group work, organizers will want to have several formats in mind for arranging physical settings and facilitating interactions that are stimulating and productive</a:t>
            </a:r>
          </a:p>
        </p:txBody>
      </p:sp>
    </p:spTree>
    <p:extLst>
      <p:ext uri="{BB962C8B-B14F-4D97-AF65-F5344CB8AC3E}">
        <p14:creationId xmlns:p14="http://schemas.microsoft.com/office/powerpoint/2010/main" val="23318117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Interaction Formats </a:t>
            </a:r>
            <a:r>
              <a:rPr lang="en-US" sz="2000" dirty="0"/>
              <a:t>(Cont.)</a:t>
            </a:r>
            <a:endParaRPr lang="en-US" dirty="0"/>
          </a:p>
        </p:txBody>
      </p:sp>
      <p:sp>
        <p:nvSpPr>
          <p:cNvPr id="3" name="Content Placeholder 2"/>
          <p:cNvSpPr>
            <a:spLocks noGrp="1"/>
          </p:cNvSpPr>
          <p:nvPr>
            <p:ph idx="1"/>
          </p:nvPr>
        </p:nvSpPr>
        <p:spPr/>
        <p:txBody>
          <a:bodyPr/>
          <a:lstStyle/>
          <a:p>
            <a:r>
              <a:rPr lang="en-US" dirty="0"/>
              <a:t>Buzz Groups</a:t>
            </a:r>
          </a:p>
          <a:p>
            <a:pPr lvl="1"/>
            <a:r>
              <a:rPr lang="en-US" dirty="0"/>
              <a:t>Work well in a group of 50 or fewer</a:t>
            </a:r>
          </a:p>
          <a:p>
            <a:pPr lvl="1"/>
            <a:r>
              <a:rPr lang="en-US" dirty="0"/>
              <a:t>They ensure total participation</a:t>
            </a:r>
          </a:p>
          <a:p>
            <a:pPr lvl="1"/>
            <a:r>
              <a:rPr lang="en-US" dirty="0"/>
              <a:t>The leader presents a topic or problem and instructs participants to join with one or two others to consider all aspects of the problem in the time allowed</a:t>
            </a:r>
          </a:p>
          <a:p>
            <a:r>
              <a:rPr lang="en-US" dirty="0"/>
              <a:t>Huddles</a:t>
            </a:r>
          </a:p>
          <a:p>
            <a:pPr lvl="1"/>
            <a:r>
              <a:rPr lang="en-US" dirty="0"/>
              <a:t>Work best with groups of five or six</a:t>
            </a:r>
          </a:p>
          <a:p>
            <a:pPr lvl="1"/>
            <a:r>
              <a:rPr lang="en-US" dirty="0"/>
              <a:t>The leader arranges the groups, defines the topic, sets a time limit (6 minutes works well), and gives a 2 minute warning that time is expiring</a:t>
            </a:r>
          </a:p>
          <a:p>
            <a:pPr lvl="1"/>
            <a:r>
              <a:rPr lang="en-US" dirty="0"/>
              <a:t>A reporter from each group provides a written summary of the most important points or ranking of those points and it is collected by the leader</a:t>
            </a:r>
          </a:p>
        </p:txBody>
      </p:sp>
    </p:spTree>
    <p:extLst>
      <p:ext uri="{BB962C8B-B14F-4D97-AF65-F5344CB8AC3E}">
        <p14:creationId xmlns:p14="http://schemas.microsoft.com/office/powerpoint/2010/main" val="31552016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Interaction Formats </a:t>
            </a:r>
            <a:r>
              <a:rPr lang="en-US" sz="2000" dirty="0"/>
              <a:t>(Cont.)</a:t>
            </a:r>
            <a:endParaRPr lang="en-US" dirty="0"/>
          </a:p>
        </p:txBody>
      </p:sp>
      <p:sp>
        <p:nvSpPr>
          <p:cNvPr id="3" name="Content Placeholder 2"/>
          <p:cNvSpPr>
            <a:spLocks noGrp="1"/>
          </p:cNvSpPr>
          <p:nvPr>
            <p:ph idx="1"/>
          </p:nvPr>
        </p:nvSpPr>
        <p:spPr/>
        <p:txBody>
          <a:bodyPr>
            <a:normAutofit fontScale="92500" lnSpcReduction="20000"/>
          </a:bodyPr>
          <a:lstStyle/>
          <a:p>
            <a:r>
              <a:rPr lang="en-US" dirty="0"/>
              <a:t>Circle Response</a:t>
            </a:r>
          </a:p>
          <a:p>
            <a:pPr lvl="1"/>
            <a:r>
              <a:rPr lang="en-US" dirty="0"/>
              <a:t>Small groups sit in a circle</a:t>
            </a:r>
          </a:p>
          <a:p>
            <a:pPr lvl="1"/>
            <a:r>
              <a:rPr lang="en-US" dirty="0"/>
              <a:t>Designated leader states the topic</a:t>
            </a:r>
          </a:p>
          <a:p>
            <a:pPr lvl="1"/>
            <a:r>
              <a:rPr lang="en-US" dirty="0"/>
              <a:t>Each person in the group takes a turn responding (or passing) and moving from left to right</a:t>
            </a:r>
          </a:p>
          <a:p>
            <a:pPr lvl="1"/>
            <a:r>
              <a:rPr lang="en-US" dirty="0"/>
              <a:t>When time is up, the leader summarizes the ideas</a:t>
            </a:r>
          </a:p>
          <a:p>
            <a:r>
              <a:rPr lang="en-US" dirty="0"/>
              <a:t>Fishbowl or Concentric Circle</a:t>
            </a:r>
          </a:p>
          <a:p>
            <a:pPr lvl="1"/>
            <a:r>
              <a:rPr lang="en-US" dirty="0"/>
              <a:t>A few participants formed a small circle within a larger circle of participants</a:t>
            </a:r>
          </a:p>
          <a:p>
            <a:pPr lvl="1"/>
            <a:r>
              <a:rPr lang="en-US" dirty="0"/>
              <a:t>The inner circle discusses an issue or situation while the outside circle listens</a:t>
            </a:r>
          </a:p>
          <a:p>
            <a:pPr lvl="1"/>
            <a:r>
              <a:rPr lang="en-US" dirty="0"/>
              <a:t>Then the discussion process is reversed</a:t>
            </a:r>
          </a:p>
          <a:p>
            <a:r>
              <a:rPr lang="en-US" dirty="0"/>
              <a:t>Presentation Lecture Style. Co-educators, make a commitment to listen to the presenter using their facilitative listening skills and focusing on the issues. The presenter states the purpose of the presentation and the expected outcomes. Sometimes a question and answer session closes the session or a survey is given to ascertain outcomes of the session.</a:t>
            </a:r>
          </a:p>
        </p:txBody>
      </p:sp>
    </p:spTree>
    <p:extLst>
      <p:ext uri="{BB962C8B-B14F-4D97-AF65-F5344CB8AC3E}">
        <p14:creationId xmlns:p14="http://schemas.microsoft.com/office/powerpoint/2010/main" val="33928860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Interaction Formats </a:t>
            </a:r>
            <a:r>
              <a:rPr lang="en-US" sz="2000" dirty="0"/>
              <a:t>(Cont.)</a:t>
            </a:r>
            <a:endParaRPr lang="en-US" dirty="0"/>
          </a:p>
        </p:txBody>
      </p:sp>
      <p:sp>
        <p:nvSpPr>
          <p:cNvPr id="3" name="Content Placeholder 2"/>
          <p:cNvSpPr>
            <a:spLocks noGrp="1"/>
          </p:cNvSpPr>
          <p:nvPr>
            <p:ph idx="1"/>
          </p:nvPr>
        </p:nvSpPr>
        <p:spPr/>
        <p:txBody>
          <a:bodyPr>
            <a:normAutofit/>
          </a:bodyPr>
          <a:lstStyle/>
          <a:p>
            <a:r>
              <a:rPr lang="en-US" dirty="0"/>
              <a:t>Presentation Lecture Style</a:t>
            </a:r>
          </a:p>
          <a:p>
            <a:pPr lvl="1"/>
            <a:r>
              <a:rPr lang="en-US" dirty="0"/>
              <a:t>Co-educators make a commitment to listen to the presenter using their facilitative listening skills and focusing on the issues</a:t>
            </a:r>
          </a:p>
          <a:p>
            <a:pPr lvl="1"/>
            <a:r>
              <a:rPr lang="en-US" dirty="0"/>
              <a:t>Presenter states the purpose of the presentation and the expected outcomes</a:t>
            </a:r>
          </a:p>
          <a:p>
            <a:pPr lvl="1"/>
            <a:r>
              <a:rPr lang="en-US" dirty="0"/>
              <a:t>Sometimes a question and answer session closes the session or a survey is given to ascertain outcomes of the session</a:t>
            </a:r>
          </a:p>
        </p:txBody>
      </p:sp>
    </p:spTree>
    <p:extLst>
      <p:ext uri="{BB962C8B-B14F-4D97-AF65-F5344CB8AC3E}">
        <p14:creationId xmlns:p14="http://schemas.microsoft.com/office/powerpoint/2010/main" val="1277498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Elements that Interfere and Elements that Encourage When Problem Solving</a:t>
            </a:r>
          </a:p>
        </p:txBody>
      </p:sp>
      <p:sp>
        <p:nvSpPr>
          <p:cNvPr id="3" name="Content Placeholder 2"/>
          <p:cNvSpPr>
            <a:spLocks noGrp="1"/>
          </p:cNvSpPr>
          <p:nvPr>
            <p:ph idx="1"/>
          </p:nvPr>
        </p:nvSpPr>
        <p:spPr/>
        <p:txBody>
          <a:bodyPr/>
          <a:lstStyle/>
          <a:p>
            <a:r>
              <a:rPr lang="en-US" dirty="0"/>
              <a:t>Co-educators must examine their own perspectives in preferences to identify any potential aspects that will impede collaboration</a:t>
            </a:r>
          </a:p>
          <a:p>
            <a:r>
              <a:rPr lang="en-US" dirty="0"/>
              <a:t>When communicating with co-educators to identify learning and behavior needs, It is important that collaborating consultants avoid sending messages intimating that classroom teachers and parents are deficient in skills that only special education teachers can provide</a:t>
            </a:r>
          </a:p>
        </p:txBody>
      </p:sp>
    </p:spTree>
    <p:extLst>
      <p:ext uri="{BB962C8B-B14F-4D97-AF65-F5344CB8AC3E}">
        <p14:creationId xmlns:p14="http://schemas.microsoft.com/office/powerpoint/2010/main" val="42577108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Elements that Interfere and Elements that Encourage When Problem Solving </a:t>
            </a:r>
            <a:r>
              <a:rPr lang="en-US" sz="2000" dirty="0"/>
              <a:t>(Cont.)</a:t>
            </a:r>
          </a:p>
        </p:txBody>
      </p:sp>
      <p:sp>
        <p:nvSpPr>
          <p:cNvPr id="3" name="Content Placeholder 2"/>
          <p:cNvSpPr>
            <a:spLocks noGrp="1"/>
          </p:cNvSpPr>
          <p:nvPr>
            <p:ph idx="1"/>
          </p:nvPr>
        </p:nvSpPr>
        <p:spPr/>
        <p:txBody>
          <a:bodyPr/>
          <a:lstStyle/>
          <a:p>
            <a:r>
              <a:rPr lang="en-US" dirty="0"/>
              <a:t>All parties must think about their own roles in a problem situation and learn from each other by interacting, deferring judgment, and coordinating services</a:t>
            </a:r>
          </a:p>
          <a:p>
            <a:r>
              <a:rPr lang="en-US" dirty="0"/>
              <a:t>All parties must think about their own roles in a problem situation and learn from each other by interacting, deferring judgment, and coordinating services</a:t>
            </a:r>
          </a:p>
        </p:txBody>
      </p:sp>
    </p:spTree>
    <p:extLst>
      <p:ext uri="{BB962C8B-B14F-4D97-AF65-F5344CB8AC3E}">
        <p14:creationId xmlns:p14="http://schemas.microsoft.com/office/powerpoint/2010/main" val="15520376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Positive and Not-So-Positive Interactions</a:t>
            </a:r>
          </a:p>
        </p:txBody>
      </p:sp>
      <p:sp>
        <p:nvSpPr>
          <p:cNvPr id="6" name="Content Placeholder 2"/>
          <p:cNvSpPr>
            <a:spLocks noGrp="1"/>
          </p:cNvSpPr>
          <p:nvPr>
            <p:ph idx="1"/>
          </p:nvPr>
        </p:nvSpPr>
        <p:spPr/>
        <p:txBody>
          <a:bodyPr/>
          <a:lstStyle/>
          <a:p>
            <a:r>
              <a:rPr lang="en-US" dirty="0"/>
              <a:t>Positive example</a:t>
            </a:r>
          </a:p>
          <a:p>
            <a:pPr lvl="1"/>
            <a:r>
              <a:rPr lang="en-US" dirty="0"/>
              <a:t>A teacher I have spent several weeks with stopped me in the hall to ask for an idea to use in her class the next hour.  Before she finished putting her question into words, she had thought of an idea herself, but  still thanked me!</a:t>
            </a:r>
          </a:p>
          <a:p>
            <a:r>
              <a:rPr lang="en-US" dirty="0"/>
              <a:t>Not-so-positive outcome</a:t>
            </a:r>
          </a:p>
          <a:p>
            <a:pPr lvl="1"/>
            <a:r>
              <a:rPr lang="en-US" dirty="0"/>
              <a:t>In visiting with the principal about alternatives in altering classroom assignments, it ended with his speaking harshly and suggesting that I was finding fault with school staff, which I had not done</a:t>
            </a:r>
          </a:p>
        </p:txBody>
      </p:sp>
    </p:spTree>
    <p:extLst>
      <p:ext uri="{BB962C8B-B14F-4D97-AF65-F5344CB8AC3E}">
        <p14:creationId xmlns:p14="http://schemas.microsoft.com/office/powerpoint/2010/main" val="3047588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to do if Collaborative Problem Solving Fails to Address an Issue</a:t>
            </a:r>
          </a:p>
        </p:txBody>
      </p:sp>
      <p:sp>
        <p:nvSpPr>
          <p:cNvPr id="3" name="Content Placeholder 2"/>
          <p:cNvSpPr>
            <a:spLocks noGrp="1"/>
          </p:cNvSpPr>
          <p:nvPr>
            <p:ph idx="1"/>
          </p:nvPr>
        </p:nvSpPr>
        <p:spPr/>
        <p:txBody>
          <a:bodyPr/>
          <a:lstStyle/>
          <a:p>
            <a:r>
              <a:rPr lang="en-US" dirty="0"/>
              <a:t>The 10 step problem-solving process has worked well for many consultants and consulting teachers, but if the method doesn’t work, the following questions should be considered.</a:t>
            </a:r>
          </a:p>
          <a:p>
            <a:pPr lvl="1"/>
            <a:r>
              <a:rPr lang="en-US" dirty="0"/>
              <a:t>Was the problem defined accurately?</a:t>
            </a:r>
          </a:p>
          <a:p>
            <a:pPr lvl="1"/>
            <a:r>
              <a:rPr lang="en-US" dirty="0"/>
              <a:t>Did all participants practice good listening skills?</a:t>
            </a:r>
          </a:p>
          <a:p>
            <a:pPr lvl="1"/>
            <a:r>
              <a:rPr lang="en-US" dirty="0"/>
              <a:t>Were feelings addressed empathetically?</a:t>
            </a:r>
          </a:p>
          <a:p>
            <a:pPr lvl="1"/>
            <a:r>
              <a:rPr lang="en-US" dirty="0"/>
              <a:t>Were the nitty-gritty details worked out?</a:t>
            </a:r>
          </a:p>
          <a:p>
            <a:pPr lvl="1"/>
            <a:r>
              <a:rPr lang="en-US" dirty="0"/>
              <a:t>Were pertinent hidden agendas brought to light and handled?</a:t>
            </a:r>
          </a:p>
        </p:txBody>
      </p:sp>
    </p:spTree>
    <p:extLst>
      <p:ext uri="{BB962C8B-B14F-4D97-AF65-F5344CB8AC3E}">
        <p14:creationId xmlns:p14="http://schemas.microsoft.com/office/powerpoint/2010/main" val="21745793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to do if Collaborative Problem Solving Fails to Address an Issue </a:t>
            </a:r>
            <a:r>
              <a:rPr lang="en-US" sz="2000" dirty="0"/>
              <a:t>(Cont.)</a:t>
            </a:r>
          </a:p>
        </p:txBody>
      </p:sp>
      <p:sp>
        <p:nvSpPr>
          <p:cNvPr id="3" name="Content Placeholder 2"/>
          <p:cNvSpPr>
            <a:spLocks noGrp="1"/>
          </p:cNvSpPr>
          <p:nvPr>
            <p:ph idx="1"/>
          </p:nvPr>
        </p:nvSpPr>
        <p:spPr/>
        <p:txBody>
          <a:bodyPr>
            <a:normAutofit/>
          </a:bodyPr>
          <a:lstStyle/>
          <a:p>
            <a:r>
              <a:rPr lang="en-US" sz="2400" dirty="0"/>
              <a:t>Additional questions to consider:</a:t>
            </a:r>
          </a:p>
          <a:p>
            <a:pPr lvl="1"/>
            <a:r>
              <a:rPr lang="en-US" sz="2400" dirty="0"/>
              <a:t>Were all participants appropriately assertive?</a:t>
            </a:r>
          </a:p>
          <a:p>
            <a:pPr lvl="1"/>
            <a:r>
              <a:rPr lang="en-US" sz="2400" dirty="0"/>
              <a:t>Was the consultation process evaluated and then discussed?</a:t>
            </a:r>
          </a:p>
          <a:p>
            <a:pPr lvl="1"/>
            <a:r>
              <a:rPr lang="en-US" sz="2400" dirty="0"/>
              <a:t>Could any other problem-solving tools have facilitated the process?</a:t>
            </a:r>
          </a:p>
          <a:p>
            <a:pPr lvl="1"/>
            <a:r>
              <a:rPr lang="en-US" sz="2400" dirty="0"/>
              <a:t>Did follow-through and follow-up activities take place after the conference?</a:t>
            </a:r>
          </a:p>
          <a:p>
            <a:pPr lvl="1"/>
            <a:r>
              <a:rPr lang="en-US" sz="2400" dirty="0"/>
              <a:t>Should participants convene in groups to practice problem-solving techniques?</a:t>
            </a:r>
          </a:p>
        </p:txBody>
      </p:sp>
    </p:spTree>
    <p:extLst>
      <p:ext uri="{BB962C8B-B14F-4D97-AF65-F5344CB8AC3E}">
        <p14:creationId xmlns:p14="http://schemas.microsoft.com/office/powerpoint/2010/main" val="8074174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4373"/>
            <a:ext cx="10820400" cy="1293028"/>
          </a:xfrm>
        </p:spPr>
        <p:txBody>
          <a:bodyPr>
            <a:normAutofit fontScale="90000"/>
          </a:bodyPr>
          <a:lstStyle/>
          <a:p>
            <a:r>
              <a:rPr lang="en-US" dirty="0"/>
              <a:t>In this segment of the presentation, Group Problem Solving, you learned about the following:</a:t>
            </a:r>
            <a:br>
              <a:rPr lang="en-US" dirty="0"/>
            </a:br>
            <a:endParaRPr lang="en-US" dirty="0"/>
          </a:p>
        </p:txBody>
      </p:sp>
      <p:sp>
        <p:nvSpPr>
          <p:cNvPr id="3" name="Content Placeholder 2"/>
          <p:cNvSpPr>
            <a:spLocks noGrp="1"/>
          </p:cNvSpPr>
          <p:nvPr>
            <p:ph idx="1"/>
          </p:nvPr>
        </p:nvSpPr>
        <p:spPr/>
        <p:txBody>
          <a:bodyPr/>
          <a:lstStyle/>
          <a:p>
            <a:r>
              <a:rPr lang="en-US" dirty="0"/>
              <a:t>Why problems sometimes arise in group dynamics</a:t>
            </a:r>
          </a:p>
          <a:p>
            <a:r>
              <a:rPr lang="en-US" dirty="0"/>
              <a:t>Factors that must </a:t>
            </a:r>
            <a:r>
              <a:rPr lang="en-US"/>
              <a:t>be considered </a:t>
            </a:r>
            <a:r>
              <a:rPr lang="en-US" dirty="0"/>
              <a:t>when attempting to resolve problems in a group</a:t>
            </a:r>
          </a:p>
          <a:p>
            <a:r>
              <a:rPr lang="en-US" dirty="0"/>
              <a:t>A 10-step group problem solving process</a:t>
            </a:r>
          </a:p>
          <a:p>
            <a:r>
              <a:rPr lang="en-US" dirty="0"/>
              <a:t>Various tools that help groups generate potential solutions to problems</a:t>
            </a:r>
          </a:p>
        </p:txBody>
      </p:sp>
    </p:spTree>
    <p:extLst>
      <p:ext uri="{BB962C8B-B14F-4D97-AF65-F5344CB8AC3E}">
        <p14:creationId xmlns:p14="http://schemas.microsoft.com/office/powerpoint/2010/main" val="9945110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Before moving forward . . .</a:t>
            </a:r>
          </a:p>
        </p:txBody>
      </p:sp>
      <p:sp>
        <p:nvSpPr>
          <p:cNvPr id="3" name="Content Placeholder 2"/>
          <p:cNvSpPr>
            <a:spLocks noGrp="1"/>
          </p:cNvSpPr>
          <p:nvPr>
            <p:ph idx="1"/>
          </p:nvPr>
        </p:nvSpPr>
        <p:spPr>
          <a:xfrm>
            <a:off x="685800" y="2216862"/>
            <a:ext cx="10820400" cy="4024125"/>
          </a:xfrm>
        </p:spPr>
        <p:txBody>
          <a:bodyPr>
            <a:normAutofit/>
          </a:bodyPr>
          <a:lstStyle/>
          <a:p>
            <a:r>
              <a:rPr lang="en-US" sz="2400" dirty="0"/>
              <a:t>Review the previous slide</a:t>
            </a:r>
          </a:p>
          <a:p>
            <a:r>
              <a:rPr lang="en-US" sz="2400" dirty="0"/>
              <a:t>Decide if you are comfortable with the information presented in this segment of the presentation</a:t>
            </a:r>
          </a:p>
          <a:p>
            <a:pPr lvl="1"/>
            <a:r>
              <a:rPr lang="en-US" sz="2400" dirty="0"/>
              <a:t>If you are </a:t>
            </a:r>
            <a:r>
              <a:rPr lang="en-US" sz="2400" b="1" i="1" dirty="0"/>
              <a:t>not</a:t>
            </a:r>
            <a:r>
              <a:rPr lang="en-US" sz="2400" dirty="0"/>
              <a:t> comfortable, please go back and view all or part of this presentation again; if you continue to have questions, then please use the </a:t>
            </a:r>
            <a:r>
              <a:rPr lang="en-US" sz="2400" b="1" dirty="0"/>
              <a:t>Ask Questions Here! </a:t>
            </a:r>
            <a:r>
              <a:rPr lang="en-US" sz="2400" dirty="0"/>
              <a:t>page in the </a:t>
            </a:r>
            <a:r>
              <a:rPr lang="en-US" sz="2400" b="1" i="1" dirty="0"/>
              <a:t>Getting Started</a:t>
            </a:r>
            <a:r>
              <a:rPr lang="en-US" sz="2400" dirty="0"/>
              <a:t> area to get assistance</a:t>
            </a:r>
          </a:p>
          <a:p>
            <a:pPr lvl="1"/>
            <a:r>
              <a:rPr lang="en-US" sz="2400" dirty="0"/>
              <a:t>If you are comfortable, then you may move on</a:t>
            </a:r>
          </a:p>
        </p:txBody>
      </p:sp>
    </p:spTree>
    <p:extLst>
      <p:ext uri="{BB962C8B-B14F-4D97-AF65-F5344CB8AC3E}">
        <p14:creationId xmlns:p14="http://schemas.microsoft.com/office/powerpoint/2010/main" val="15726779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Difficult Interactions</a:t>
            </a:r>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955226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noChangeArrowheads="1"/>
          </p:cNvSpPr>
          <p:nvPr>
            <p:ph type="title"/>
          </p:nvPr>
        </p:nvSpPr>
        <p:spPr/>
        <p:txBody>
          <a:bodyPr>
            <a:normAutofit fontScale="90000"/>
          </a:bodyPr>
          <a:lstStyle/>
          <a:p>
            <a:r>
              <a:rPr lang="en-US" dirty="0"/>
              <a:t>Managing Resistance, Negativity, Anger, and Conflict</a:t>
            </a:r>
          </a:p>
        </p:txBody>
      </p:sp>
      <p:sp>
        <p:nvSpPr>
          <p:cNvPr id="5" name="Content Placeholder 2"/>
          <p:cNvSpPr>
            <a:spLocks noGrp="1" noChangeArrowheads="1"/>
          </p:cNvSpPr>
          <p:nvPr>
            <p:ph idx="1"/>
          </p:nvPr>
        </p:nvSpPr>
        <p:spPr/>
        <p:txBody>
          <a:bodyPr/>
          <a:lstStyle/>
          <a:p>
            <a:r>
              <a:rPr lang="en-US" dirty="0"/>
              <a:t>In group problem solving it is critical to separate the person from the problem</a:t>
            </a:r>
          </a:p>
          <a:p>
            <a:r>
              <a:rPr lang="en-US" dirty="0"/>
              <a:t>It is estimated that as much as 80% of problem solving with others is getting through the resistance</a:t>
            </a:r>
          </a:p>
          <a:p>
            <a:r>
              <a:rPr lang="en-US" dirty="0"/>
              <a:t>Resistance is often more about a reaction to change rather than a reaction to someone or even the idea itself</a:t>
            </a:r>
          </a:p>
        </p:txBody>
      </p:sp>
    </p:spTree>
    <p:extLst>
      <p:ext uri="{BB962C8B-B14F-4D97-AF65-F5344CB8AC3E}">
        <p14:creationId xmlns:p14="http://schemas.microsoft.com/office/powerpoint/2010/main" val="7444429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a:t>Understanding Conflict</a:t>
            </a:r>
            <a:endParaRPr lang="en-US" altLang="en-US" dirty="0"/>
          </a:p>
        </p:txBody>
      </p:sp>
      <p:sp>
        <p:nvSpPr>
          <p:cNvPr id="3" name="Text Placeholder 2"/>
          <p:cNvSpPr>
            <a:spLocks noGrp="1"/>
          </p:cNvSpPr>
          <p:nvPr>
            <p:ph type="body" idx="1"/>
          </p:nvPr>
        </p:nvSpPr>
        <p:spPr/>
        <p:txBody>
          <a:bodyPr/>
          <a:lstStyle/>
          <a:p>
            <a:r>
              <a:rPr lang="en-US" altLang="en-US" dirty="0"/>
              <a:t>Defined in a variety of ways</a:t>
            </a:r>
          </a:p>
          <a:p>
            <a:r>
              <a:rPr lang="en-US" altLang="en-US" dirty="0"/>
              <a:t>The textbook’s definition:</a:t>
            </a:r>
          </a:p>
          <a:p>
            <a:pPr lvl="1"/>
            <a:r>
              <a:rPr lang="en-US" altLang="en-US" dirty="0"/>
              <a:t>Conflict is a struggle that occurs when individuals, interdependent with others, perceive that those others are interfering with their goal attainment</a:t>
            </a:r>
          </a:p>
        </p:txBody>
      </p:sp>
    </p:spTree>
    <p:extLst>
      <p:ext uri="{BB962C8B-B14F-4D97-AF65-F5344CB8AC3E}">
        <p14:creationId xmlns:p14="http://schemas.microsoft.com/office/powerpoint/2010/main" val="9948066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a:t>Potentially Positive Results of Conflict</a:t>
            </a:r>
            <a:endParaRPr lang="en-US" altLang="en-US" dirty="0"/>
          </a:p>
        </p:txBody>
      </p:sp>
      <p:sp>
        <p:nvSpPr>
          <p:cNvPr id="3" name="Text Placeholder 2"/>
          <p:cNvSpPr>
            <a:spLocks noGrp="1"/>
          </p:cNvSpPr>
          <p:nvPr>
            <p:ph type="body" idx="1"/>
          </p:nvPr>
        </p:nvSpPr>
        <p:spPr/>
        <p:txBody>
          <a:bodyPr/>
          <a:lstStyle/>
          <a:p>
            <a:r>
              <a:rPr lang="en-US" dirty="0"/>
              <a:t>Decisions made after addressing conflict are often high quality</a:t>
            </a:r>
          </a:p>
          <a:p>
            <a:r>
              <a:rPr lang="en-US" dirty="0"/>
              <a:t>There is a strong sense of ownership in decisions made following conflict</a:t>
            </a:r>
          </a:p>
          <a:p>
            <a:r>
              <a:rPr lang="en-US" dirty="0"/>
              <a:t>Conflict causes professionals to sharpen their thinking</a:t>
            </a:r>
          </a:p>
          <a:p>
            <a:r>
              <a:rPr lang="en-US" dirty="0"/>
              <a:t>Conflict develops more open and trusting relationships</a:t>
            </a:r>
          </a:p>
          <a:p>
            <a:r>
              <a:rPr lang="en-US" dirty="0"/>
              <a:t>The practice of effectively communicating during conflict can make it easier to address future conflict</a:t>
            </a:r>
          </a:p>
        </p:txBody>
      </p:sp>
    </p:spTree>
    <p:extLst>
      <p:ext uri="{BB962C8B-B14F-4D97-AF65-F5344CB8AC3E}">
        <p14:creationId xmlns:p14="http://schemas.microsoft.com/office/powerpoint/2010/main" val="32779209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a:t>Causes of Conflict</a:t>
            </a:r>
            <a:endParaRPr lang="en-US" altLang="en-US" dirty="0"/>
          </a:p>
        </p:txBody>
      </p:sp>
      <p:sp>
        <p:nvSpPr>
          <p:cNvPr id="3" name="Text Placeholder 2"/>
          <p:cNvSpPr>
            <a:spLocks noGrp="1"/>
          </p:cNvSpPr>
          <p:nvPr>
            <p:ph type="body" idx="1"/>
          </p:nvPr>
        </p:nvSpPr>
        <p:spPr/>
        <p:txBody>
          <a:bodyPr/>
          <a:lstStyle/>
          <a:p>
            <a:r>
              <a:rPr lang="en-US" altLang="en-US" dirty="0"/>
              <a:t>Categories are related to interests, rights, and power</a:t>
            </a:r>
          </a:p>
          <a:p>
            <a:pPr lvl="1"/>
            <a:r>
              <a:rPr lang="en-US" altLang="en-US" dirty="0"/>
              <a:t>Conflict between individuals with different goals</a:t>
            </a:r>
          </a:p>
          <a:p>
            <a:pPr lvl="1"/>
            <a:r>
              <a:rPr lang="en-US" altLang="en-US" dirty="0"/>
              <a:t>Conflict between individuals with the same goals</a:t>
            </a:r>
          </a:p>
          <a:p>
            <a:pPr lvl="1"/>
            <a:r>
              <a:rPr lang="en-US" altLang="en-US" dirty="0"/>
              <a:t>Conflict about power</a:t>
            </a:r>
          </a:p>
          <a:p>
            <a:pPr lvl="1"/>
            <a:r>
              <a:rPr lang="en-US" altLang="en-US" dirty="0"/>
              <a:t>Conflict within individuals</a:t>
            </a:r>
          </a:p>
        </p:txBody>
      </p:sp>
    </p:spTree>
    <p:extLst>
      <p:ext uri="{BB962C8B-B14F-4D97-AF65-F5344CB8AC3E}">
        <p14:creationId xmlns:p14="http://schemas.microsoft.com/office/powerpoint/2010/main" val="19571000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Video</a:t>
            </a:r>
          </a:p>
        </p:txBody>
      </p:sp>
      <p:pic>
        <p:nvPicPr>
          <p:cNvPr id="4" name="q5zdRpsnFUc"/>
          <p:cNvPicPr>
            <a:picLocks noGrp="1" noRot="1" noChangeAspect="1"/>
          </p:cNvPicPr>
          <p:nvPr>
            <p:ph idx="1"/>
            <a:videoFile r:link="rId1"/>
          </p:nvPr>
        </p:nvPicPr>
        <p:blipFill>
          <a:blip r:embed="rId3"/>
          <a:stretch>
            <a:fillRect/>
          </a:stretch>
        </p:blipFill>
        <p:spPr>
          <a:xfrm>
            <a:off x="609600" y="1768588"/>
            <a:ext cx="7277100" cy="4093369"/>
          </a:xfrm>
          <a:prstGeom prst="rect">
            <a:avLst/>
          </a:prstGeom>
          <a:ln w="38100">
            <a:solidFill>
              <a:schemeClr val="tx1"/>
            </a:solidFill>
          </a:ln>
        </p:spPr>
      </p:pic>
      <p:sp>
        <p:nvSpPr>
          <p:cNvPr id="5" name="TextBox 4"/>
          <p:cNvSpPr txBox="1"/>
          <p:nvPr/>
        </p:nvSpPr>
        <p:spPr>
          <a:xfrm>
            <a:off x="489857" y="5973717"/>
            <a:ext cx="7396843" cy="584775"/>
          </a:xfrm>
          <a:prstGeom prst="rect">
            <a:avLst/>
          </a:prstGeom>
          <a:noFill/>
        </p:spPr>
        <p:txBody>
          <a:bodyPr wrap="square" rtlCol="0">
            <a:spAutoFit/>
          </a:bodyPr>
          <a:lstStyle/>
          <a:p>
            <a:pPr marL="233363" indent="-233363"/>
            <a:r>
              <a:rPr lang="en-US" sz="1600" dirty="0"/>
              <a:t>Roach, D. (2010). </a:t>
            </a:r>
            <a:r>
              <a:rPr lang="en-US" sz="1600" i="1" dirty="0"/>
              <a:t>Conflict in the workplac</a:t>
            </a:r>
            <a:r>
              <a:rPr lang="en-US" sz="1600" dirty="0"/>
              <a:t>e. Retrieved from https://youtu.be/q5zdRpsnFUc </a:t>
            </a:r>
          </a:p>
        </p:txBody>
      </p:sp>
    </p:spTree>
    <p:extLst>
      <p:ext uri="{BB962C8B-B14F-4D97-AF65-F5344CB8AC3E}">
        <p14:creationId xmlns:p14="http://schemas.microsoft.com/office/powerpoint/2010/main" val="7146022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a:t>The Influence of Organizational Variables</a:t>
            </a:r>
            <a:endParaRPr lang="en-US" altLang="en-US" dirty="0"/>
          </a:p>
        </p:txBody>
      </p:sp>
      <p:sp>
        <p:nvSpPr>
          <p:cNvPr id="3" name="Text Placeholder 2"/>
          <p:cNvSpPr>
            <a:spLocks noGrp="1"/>
          </p:cNvSpPr>
          <p:nvPr>
            <p:ph idx="1"/>
          </p:nvPr>
        </p:nvSpPr>
        <p:spPr/>
        <p:txBody>
          <a:bodyPr/>
          <a:lstStyle/>
          <a:p>
            <a:r>
              <a:rPr lang="en-US" altLang="en-US" dirty="0"/>
              <a:t>School administration and organization</a:t>
            </a:r>
          </a:p>
          <a:p>
            <a:pPr lvl="1"/>
            <a:r>
              <a:rPr lang="en-US" altLang="en-US" dirty="0"/>
              <a:t>Administrator’s leadership style</a:t>
            </a:r>
          </a:p>
          <a:p>
            <a:pPr lvl="1"/>
            <a:r>
              <a:rPr lang="en-US" altLang="en-US" dirty="0"/>
              <a:t>Lack of clarity in procedures</a:t>
            </a:r>
          </a:p>
          <a:p>
            <a:r>
              <a:rPr lang="en-US" altLang="en-US" dirty="0"/>
              <a:t>Communication patterns</a:t>
            </a:r>
          </a:p>
          <a:p>
            <a:pPr lvl="1"/>
            <a:r>
              <a:rPr lang="en-US" altLang="en-US" dirty="0"/>
              <a:t>Dysfunctional communication</a:t>
            </a:r>
          </a:p>
          <a:p>
            <a:pPr lvl="1"/>
            <a:r>
              <a:rPr lang="en-US" altLang="en-US" dirty="0"/>
              <a:t>Similar information not available to all individuals</a:t>
            </a:r>
          </a:p>
          <a:p>
            <a:pPr lvl="1"/>
            <a:r>
              <a:rPr lang="en-US" altLang="en-US" dirty="0"/>
              <a:t>Information is conveyed differently to the same staff members</a:t>
            </a:r>
          </a:p>
        </p:txBody>
      </p:sp>
    </p:spTree>
    <p:extLst>
      <p:ext uri="{BB962C8B-B14F-4D97-AF65-F5344CB8AC3E}">
        <p14:creationId xmlns:p14="http://schemas.microsoft.com/office/powerpoint/2010/main" val="38556391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Styles for Resolving Conflict</a:t>
            </a:r>
            <a:endParaRPr lang="en-US" dirty="0"/>
          </a:p>
        </p:txBody>
      </p:sp>
      <p:grpSp>
        <p:nvGrpSpPr>
          <p:cNvPr id="12" name="Group 11"/>
          <p:cNvGrpSpPr/>
          <p:nvPr/>
        </p:nvGrpSpPr>
        <p:grpSpPr>
          <a:xfrm>
            <a:off x="4407985" y="2019386"/>
            <a:ext cx="3946477" cy="3930556"/>
            <a:chOff x="2620370" y="2251881"/>
            <a:chExt cx="3946477" cy="3930556"/>
          </a:xfrm>
        </p:grpSpPr>
        <p:sp>
          <p:nvSpPr>
            <p:cNvPr id="4" name="Rectangle 3"/>
            <p:cNvSpPr/>
            <p:nvPr/>
          </p:nvSpPr>
          <p:spPr>
            <a:xfrm>
              <a:off x="2620370" y="2251881"/>
              <a:ext cx="1924334" cy="19243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Accommodating</a:t>
              </a:r>
            </a:p>
          </p:txBody>
        </p:sp>
        <p:sp>
          <p:nvSpPr>
            <p:cNvPr id="6" name="Rectangle 5"/>
            <p:cNvSpPr/>
            <p:nvPr/>
          </p:nvSpPr>
          <p:spPr>
            <a:xfrm>
              <a:off x="4642513" y="2251881"/>
              <a:ext cx="1924334" cy="19243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Consensus through Collaborating</a:t>
              </a:r>
            </a:p>
          </p:txBody>
        </p:sp>
        <p:sp>
          <p:nvSpPr>
            <p:cNvPr id="9" name="Rectangle 8"/>
            <p:cNvSpPr/>
            <p:nvPr/>
          </p:nvSpPr>
          <p:spPr>
            <a:xfrm>
              <a:off x="2620370" y="4258103"/>
              <a:ext cx="1924334" cy="19243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Avoiding</a:t>
              </a:r>
              <a:endParaRPr lang="en-US" b="1" dirty="0"/>
            </a:p>
          </p:txBody>
        </p:sp>
        <p:sp>
          <p:nvSpPr>
            <p:cNvPr id="10" name="Rectangle 9"/>
            <p:cNvSpPr/>
            <p:nvPr/>
          </p:nvSpPr>
          <p:spPr>
            <a:xfrm>
              <a:off x="4642513" y="4258103"/>
              <a:ext cx="1924334" cy="19243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Competing</a:t>
              </a:r>
              <a:endParaRPr lang="en-US" b="1" dirty="0"/>
            </a:p>
          </p:txBody>
        </p:sp>
        <p:sp>
          <p:nvSpPr>
            <p:cNvPr id="11" name="Rectangle 10"/>
            <p:cNvSpPr/>
            <p:nvPr/>
          </p:nvSpPr>
          <p:spPr>
            <a:xfrm>
              <a:off x="3712192" y="3985146"/>
              <a:ext cx="1733266" cy="559558"/>
            </a:xfrm>
            <a:prstGeom prst="rect">
              <a:avLst/>
            </a:prstGeom>
            <a:ln w="730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Compromising</a:t>
              </a:r>
            </a:p>
          </p:txBody>
        </p:sp>
      </p:grpSp>
      <p:sp>
        <p:nvSpPr>
          <p:cNvPr id="13" name="TextBox 12"/>
          <p:cNvSpPr txBox="1"/>
          <p:nvPr/>
        </p:nvSpPr>
        <p:spPr>
          <a:xfrm>
            <a:off x="3985148" y="6332075"/>
            <a:ext cx="4735773" cy="369332"/>
          </a:xfrm>
          <a:prstGeom prst="rect">
            <a:avLst/>
          </a:prstGeom>
          <a:noFill/>
        </p:spPr>
        <p:txBody>
          <a:bodyPr wrap="square" rtlCol="0">
            <a:spAutoFit/>
          </a:bodyPr>
          <a:lstStyle/>
          <a:p>
            <a:pPr algn="ctr"/>
            <a:r>
              <a:rPr lang="en-US" b="1" dirty="0"/>
              <a:t>Importance of Outcome; Assertiveness</a:t>
            </a:r>
          </a:p>
        </p:txBody>
      </p:sp>
      <p:sp>
        <p:nvSpPr>
          <p:cNvPr id="15" name="TextBox 14"/>
          <p:cNvSpPr txBox="1"/>
          <p:nvPr/>
        </p:nvSpPr>
        <p:spPr>
          <a:xfrm>
            <a:off x="4407984" y="5956344"/>
            <a:ext cx="3946477" cy="338554"/>
          </a:xfrm>
          <a:prstGeom prst="rect">
            <a:avLst/>
          </a:prstGeom>
          <a:noFill/>
        </p:spPr>
        <p:txBody>
          <a:bodyPr wrap="square" rtlCol="0">
            <a:spAutoFit/>
          </a:bodyPr>
          <a:lstStyle/>
          <a:p>
            <a:r>
              <a:rPr lang="en-US" sz="1600" b="1" dirty="0"/>
              <a:t>Low                   Medium                  High</a:t>
            </a:r>
          </a:p>
        </p:txBody>
      </p:sp>
      <p:sp>
        <p:nvSpPr>
          <p:cNvPr id="16" name="TextBox 15"/>
          <p:cNvSpPr txBox="1"/>
          <p:nvPr/>
        </p:nvSpPr>
        <p:spPr>
          <a:xfrm>
            <a:off x="3412674" y="2043371"/>
            <a:ext cx="995310" cy="4031873"/>
          </a:xfrm>
          <a:prstGeom prst="rect">
            <a:avLst/>
          </a:prstGeom>
          <a:noFill/>
        </p:spPr>
        <p:txBody>
          <a:bodyPr wrap="square" rtlCol="0">
            <a:spAutoFit/>
          </a:bodyPr>
          <a:lstStyle/>
          <a:p>
            <a:pPr algn="r"/>
            <a:r>
              <a:rPr lang="en-US" sz="1600" b="1" dirty="0"/>
              <a:t>Low</a:t>
            </a:r>
          </a:p>
          <a:p>
            <a:pPr algn="r"/>
            <a:endParaRPr lang="en-US" sz="1600" b="1" dirty="0"/>
          </a:p>
          <a:p>
            <a:pPr algn="r"/>
            <a:endParaRPr lang="en-US" sz="1600" b="1" dirty="0"/>
          </a:p>
          <a:p>
            <a:pPr algn="r"/>
            <a:endParaRPr lang="en-US" sz="1600" b="1" dirty="0"/>
          </a:p>
          <a:p>
            <a:pPr algn="r"/>
            <a:endParaRPr lang="en-US" sz="1600" b="1" dirty="0"/>
          </a:p>
          <a:p>
            <a:pPr algn="r"/>
            <a:endParaRPr lang="en-US" sz="1600" b="1" dirty="0"/>
          </a:p>
          <a:p>
            <a:pPr algn="r"/>
            <a:r>
              <a:rPr lang="en-US" sz="1600" b="1" dirty="0"/>
              <a:t>                  Medium</a:t>
            </a:r>
          </a:p>
          <a:p>
            <a:pPr algn="r"/>
            <a:endParaRPr lang="en-US" sz="1600" b="1" dirty="0"/>
          </a:p>
          <a:p>
            <a:pPr algn="r"/>
            <a:endParaRPr lang="en-US" sz="1600" b="1" dirty="0"/>
          </a:p>
          <a:p>
            <a:pPr algn="r"/>
            <a:endParaRPr lang="en-US" sz="1600" b="1" dirty="0"/>
          </a:p>
          <a:p>
            <a:pPr algn="r"/>
            <a:endParaRPr lang="en-US" sz="1600" b="1" dirty="0"/>
          </a:p>
          <a:p>
            <a:pPr algn="r"/>
            <a:endParaRPr lang="en-US" sz="1600" b="1" dirty="0"/>
          </a:p>
          <a:p>
            <a:pPr algn="r"/>
            <a:endParaRPr lang="en-US" sz="1600" b="1" dirty="0"/>
          </a:p>
          <a:p>
            <a:pPr algn="r"/>
            <a:r>
              <a:rPr lang="en-US" sz="1600" b="1" dirty="0"/>
              <a:t>                  High</a:t>
            </a:r>
          </a:p>
        </p:txBody>
      </p:sp>
      <p:sp>
        <p:nvSpPr>
          <p:cNvPr id="17" name="TextBox 16"/>
          <p:cNvSpPr txBox="1"/>
          <p:nvPr/>
        </p:nvSpPr>
        <p:spPr>
          <a:xfrm>
            <a:off x="2796774" y="2179262"/>
            <a:ext cx="738664" cy="3666556"/>
          </a:xfrm>
          <a:prstGeom prst="rect">
            <a:avLst/>
          </a:prstGeom>
          <a:noFill/>
        </p:spPr>
        <p:txBody>
          <a:bodyPr vert="vert270" wrap="square" rtlCol="0">
            <a:spAutoFit/>
          </a:bodyPr>
          <a:lstStyle/>
          <a:p>
            <a:pPr algn="ctr"/>
            <a:r>
              <a:rPr lang="en-US" b="1" dirty="0"/>
              <a:t>Importance of Relationship; Cooperation</a:t>
            </a:r>
          </a:p>
        </p:txBody>
      </p:sp>
    </p:spTree>
    <p:extLst>
      <p:ext uri="{BB962C8B-B14F-4D97-AF65-F5344CB8AC3E}">
        <p14:creationId xmlns:p14="http://schemas.microsoft.com/office/powerpoint/2010/main" val="5695656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a:t>Conflict Response Styles</a:t>
            </a:r>
            <a:endParaRPr lang="en-US" altLang="en-US" dirty="0"/>
          </a:p>
        </p:txBody>
      </p:sp>
      <p:sp>
        <p:nvSpPr>
          <p:cNvPr id="3" name="Text Placeholder 2"/>
          <p:cNvSpPr>
            <a:spLocks noGrp="1"/>
          </p:cNvSpPr>
          <p:nvPr>
            <p:ph type="body" idx="1"/>
          </p:nvPr>
        </p:nvSpPr>
        <p:spPr>
          <a:xfrm>
            <a:off x="685800" y="2194560"/>
            <a:ext cx="10820400" cy="4369526"/>
          </a:xfrm>
        </p:spPr>
        <p:txBody>
          <a:bodyPr>
            <a:normAutofit/>
          </a:bodyPr>
          <a:lstStyle/>
          <a:p>
            <a:r>
              <a:rPr lang="en-US" dirty="0"/>
              <a:t>Competitive style</a:t>
            </a:r>
          </a:p>
          <a:p>
            <a:pPr lvl="1"/>
            <a:r>
              <a:rPr lang="en-US" dirty="0"/>
              <a:t>Sometimes associated with the use of power or force (people using it may try to overpower others)</a:t>
            </a:r>
          </a:p>
          <a:p>
            <a:pPr lvl="1"/>
            <a:r>
              <a:rPr lang="en-US" dirty="0"/>
              <a:t>Tends to be winning, regardless of potential negative repercussions</a:t>
            </a:r>
          </a:p>
          <a:p>
            <a:pPr lvl="1"/>
            <a:r>
              <a:rPr lang="en-US" dirty="0"/>
              <a:t>May be desirable for ethical issues or when one is certain that he/she is right</a:t>
            </a:r>
          </a:p>
          <a:p>
            <a:pPr lvl="1"/>
            <a:r>
              <a:rPr lang="en-US" dirty="0"/>
              <a:t>May also be used when a decision must be made for a group, but you alone have responsibility</a:t>
            </a:r>
          </a:p>
          <a:p>
            <a:pPr lvl="1"/>
            <a:r>
              <a:rPr lang="en-US" dirty="0"/>
              <a:t>Possible disadvantages (these relate to its misuse)</a:t>
            </a:r>
          </a:p>
          <a:p>
            <a:pPr lvl="2"/>
            <a:r>
              <a:rPr lang="en-US" dirty="0"/>
              <a:t>If one frequently completes during conflict, others may stop interacting with him/her</a:t>
            </a:r>
          </a:p>
          <a:p>
            <a:pPr lvl="2"/>
            <a:r>
              <a:rPr lang="en-US" dirty="0"/>
              <a:t>Too much use may seriously damage collaborative relationships</a:t>
            </a:r>
          </a:p>
        </p:txBody>
      </p:sp>
    </p:spTree>
    <p:extLst>
      <p:ext uri="{BB962C8B-B14F-4D97-AF65-F5344CB8AC3E}">
        <p14:creationId xmlns:p14="http://schemas.microsoft.com/office/powerpoint/2010/main" val="23335745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Conflict Response Styles </a:t>
            </a:r>
            <a:r>
              <a:rPr lang="en-US" altLang="en-US" sz="2000" dirty="0"/>
              <a:t>(Cont.)</a:t>
            </a:r>
            <a:endParaRPr lang="en-US" dirty="0"/>
          </a:p>
        </p:txBody>
      </p:sp>
      <p:sp>
        <p:nvSpPr>
          <p:cNvPr id="3" name="Content Placeholder 2"/>
          <p:cNvSpPr>
            <a:spLocks noGrp="1"/>
          </p:cNvSpPr>
          <p:nvPr>
            <p:ph idx="1"/>
          </p:nvPr>
        </p:nvSpPr>
        <p:spPr/>
        <p:txBody>
          <a:bodyPr/>
          <a:lstStyle/>
          <a:p>
            <a:r>
              <a:rPr lang="en-US" dirty="0"/>
              <a:t>Avoidance style</a:t>
            </a:r>
          </a:p>
          <a:p>
            <a:pPr lvl="1"/>
            <a:r>
              <a:rPr lang="en-US" dirty="0"/>
              <a:t>Individuals try to ignore the discrepancy between their own goals and those of others; they turn away from it</a:t>
            </a:r>
          </a:p>
          <a:p>
            <a:pPr lvl="1"/>
            <a:r>
              <a:rPr lang="en-US" dirty="0"/>
              <a:t>If a conflict is extremely serious and emotion laden, avoidance is advisable to enable those involved to think and to later participate in a more constructive manner</a:t>
            </a:r>
          </a:p>
          <a:p>
            <a:pPr lvl="1"/>
            <a:r>
              <a:rPr lang="en-US" dirty="0"/>
              <a:t>This is also advisable if there is insufficient time to adequately address the conflict</a:t>
            </a:r>
          </a:p>
          <a:p>
            <a:pPr lvl="1"/>
            <a:r>
              <a:rPr lang="en-US" dirty="0"/>
              <a:t>Possible disadvantages</a:t>
            </a:r>
          </a:p>
          <a:p>
            <a:pPr lvl="2"/>
            <a:r>
              <a:rPr lang="en-US" dirty="0"/>
              <a:t>May create problems in collaborative relationships</a:t>
            </a:r>
          </a:p>
          <a:p>
            <a:pPr lvl="2"/>
            <a:r>
              <a:rPr lang="en-US" dirty="0"/>
              <a:t>Avoiding a conflict can exacerbate the conflict</a:t>
            </a:r>
          </a:p>
          <a:p>
            <a:pPr lvl="2"/>
            <a:r>
              <a:rPr lang="en-US" dirty="0"/>
              <a:t>On the surface, it m ay appear that all is well; however, the situation may become more awkward or difficult because of inaction</a:t>
            </a:r>
          </a:p>
          <a:p>
            <a:endParaRPr lang="en-US" dirty="0"/>
          </a:p>
        </p:txBody>
      </p:sp>
    </p:spTree>
    <p:extLst>
      <p:ext uri="{BB962C8B-B14F-4D97-AF65-F5344CB8AC3E}">
        <p14:creationId xmlns:p14="http://schemas.microsoft.com/office/powerpoint/2010/main" val="23689779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dirty="0"/>
              <a:t>Conflict Response Styles </a:t>
            </a:r>
            <a:r>
              <a:rPr lang="en-US" altLang="en-US" sz="2000" dirty="0"/>
              <a:t>(Cont.)</a:t>
            </a:r>
            <a:endParaRPr lang="en-US" altLang="en-US" dirty="0"/>
          </a:p>
        </p:txBody>
      </p:sp>
      <p:sp>
        <p:nvSpPr>
          <p:cNvPr id="3" name="Text Placeholder 2"/>
          <p:cNvSpPr>
            <a:spLocks noGrp="1"/>
          </p:cNvSpPr>
          <p:nvPr>
            <p:ph type="body" idx="1"/>
          </p:nvPr>
        </p:nvSpPr>
        <p:spPr/>
        <p:txBody>
          <a:bodyPr>
            <a:normAutofit fontScale="85000" lnSpcReduction="10000"/>
          </a:bodyPr>
          <a:lstStyle/>
          <a:p>
            <a:r>
              <a:rPr lang="en-US" dirty="0"/>
              <a:t>Accommodative style</a:t>
            </a:r>
          </a:p>
          <a:p>
            <a:pPr lvl="1"/>
            <a:r>
              <a:rPr lang="en-US" dirty="0"/>
              <a:t>Individuals set aside their own needs to ensure that the needs of others are met</a:t>
            </a:r>
          </a:p>
          <a:p>
            <a:pPr lvl="1"/>
            <a:r>
              <a:rPr lang="en-US" dirty="0"/>
              <a:t>The characteristic response here to conflict is to give in</a:t>
            </a:r>
          </a:p>
          <a:p>
            <a:pPr lvl="1"/>
            <a:r>
              <a:rPr lang="en-US" dirty="0"/>
              <a:t>May be used by special educators and other specialists if they believe it may initiate or preserve positive relationships with colleagues, particularly in highly collaborative situations (i.e., co-teaching)</a:t>
            </a:r>
          </a:p>
          <a:p>
            <a:pPr lvl="1"/>
            <a:r>
              <a:rPr lang="en-US" dirty="0"/>
              <a:t>May be beneficial if an issue is relatively unimportant or if one cannot alter the situation</a:t>
            </a:r>
          </a:p>
          <a:p>
            <a:pPr lvl="1"/>
            <a:r>
              <a:rPr lang="en-US" dirty="0"/>
              <a:t>It also brings conflict to a rapid close so one can turn his/her attention to other matters</a:t>
            </a:r>
          </a:p>
          <a:p>
            <a:pPr lvl="1"/>
            <a:r>
              <a:rPr lang="en-US" dirty="0"/>
              <a:t>Possible disadvantages</a:t>
            </a:r>
          </a:p>
          <a:p>
            <a:pPr lvl="2"/>
            <a:r>
              <a:rPr lang="en-US" dirty="0"/>
              <a:t>Risk of feeling that others are taking advantage of you</a:t>
            </a:r>
          </a:p>
          <a:p>
            <a:pPr lvl="2"/>
            <a:r>
              <a:rPr lang="en-US" dirty="0"/>
              <a:t>You may actually have the best resolution to propose for a situation but instead chose not to bring that recommendation forward</a:t>
            </a:r>
          </a:p>
          <a:p>
            <a:pPr lvl="2"/>
            <a:r>
              <a:rPr lang="en-US" dirty="0"/>
              <a:t>Others may come to </a:t>
            </a:r>
            <a:r>
              <a:rPr lang="en-US" dirty="0" err="1"/>
              <a:t>devakue</a:t>
            </a:r>
            <a:r>
              <a:rPr lang="en-US" dirty="0"/>
              <a:t> your ideas if you consistently accommodate on an important matter</a:t>
            </a:r>
          </a:p>
          <a:p>
            <a:r>
              <a:rPr lang="en-US" dirty="0"/>
              <a:t>Compromising style</a:t>
            </a:r>
          </a:p>
          <a:p>
            <a:r>
              <a:rPr lang="en-US" dirty="0"/>
              <a:t>Consensus through collaboration style</a:t>
            </a:r>
          </a:p>
        </p:txBody>
      </p:sp>
    </p:spTree>
    <p:extLst>
      <p:ext uri="{BB962C8B-B14F-4D97-AF65-F5344CB8AC3E}">
        <p14:creationId xmlns:p14="http://schemas.microsoft.com/office/powerpoint/2010/main" val="16719053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dirty="0"/>
              <a:t>Conflict Response Styles </a:t>
            </a:r>
            <a:r>
              <a:rPr lang="en-US" altLang="en-US" sz="2000" dirty="0"/>
              <a:t>(Cont.)</a:t>
            </a:r>
            <a:endParaRPr lang="en-US" altLang="en-US" dirty="0"/>
          </a:p>
        </p:txBody>
      </p:sp>
      <p:sp>
        <p:nvSpPr>
          <p:cNvPr id="3" name="Text Placeholder 2"/>
          <p:cNvSpPr>
            <a:spLocks noGrp="1"/>
          </p:cNvSpPr>
          <p:nvPr>
            <p:ph type="body" idx="1"/>
          </p:nvPr>
        </p:nvSpPr>
        <p:spPr>
          <a:xfrm>
            <a:off x="685800" y="2194560"/>
            <a:ext cx="10820400" cy="4369526"/>
          </a:xfrm>
        </p:spPr>
        <p:txBody>
          <a:bodyPr>
            <a:normAutofit/>
          </a:bodyPr>
          <a:lstStyle/>
          <a:p>
            <a:r>
              <a:rPr lang="en-US" dirty="0"/>
              <a:t>Compromising style</a:t>
            </a:r>
          </a:p>
          <a:p>
            <a:pPr lvl="1"/>
            <a:r>
              <a:rPr lang="en-US" dirty="0"/>
              <a:t>Individuals give up some of their ideas related to an issue and insist that others do the same</a:t>
            </a:r>
          </a:p>
          <a:p>
            <a:pPr lvl="1"/>
            <a:r>
              <a:rPr lang="en-US" dirty="0"/>
              <a:t>They keep some of their ideas and go along with some of the ideas other proposed</a:t>
            </a:r>
          </a:p>
          <a:p>
            <a:pPr lvl="1"/>
            <a:r>
              <a:rPr lang="en-US" dirty="0"/>
              <a:t>The result typically is an outcome that may not exactly meet everyone’s needs but is still acceptably by all</a:t>
            </a:r>
          </a:p>
          <a:p>
            <a:pPr lvl="1"/>
            <a:r>
              <a:rPr lang="en-US" dirty="0"/>
              <a:t>It is often appropriate to use when resolution time is limited</a:t>
            </a:r>
          </a:p>
          <a:p>
            <a:pPr lvl="1"/>
            <a:r>
              <a:rPr lang="en-US" dirty="0"/>
              <a:t>Also useful when the issue is not especially problematic as well as when two competitive individuals have a conflict</a:t>
            </a:r>
          </a:p>
          <a:p>
            <a:pPr lvl="1"/>
            <a:r>
              <a:rPr lang="en-US" dirty="0"/>
              <a:t>Possible disadvantages</a:t>
            </a:r>
          </a:p>
          <a:p>
            <a:pPr lvl="2"/>
            <a:r>
              <a:rPr lang="en-US" dirty="0"/>
              <a:t>If two competitive individuals compromise, they may feel they “lost” and be somewhat dissatisfied with the outcome; this may lead to future conflict between them</a:t>
            </a:r>
          </a:p>
          <a:p>
            <a:pPr lvl="2"/>
            <a:endParaRPr lang="en-US" dirty="0"/>
          </a:p>
        </p:txBody>
      </p:sp>
    </p:spTree>
    <p:extLst>
      <p:ext uri="{BB962C8B-B14F-4D97-AF65-F5344CB8AC3E}">
        <p14:creationId xmlns:p14="http://schemas.microsoft.com/office/powerpoint/2010/main" val="21130120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dirty="0"/>
              <a:t>Conflict Response Styles </a:t>
            </a:r>
            <a:r>
              <a:rPr lang="en-US" altLang="en-US" sz="2000" dirty="0"/>
              <a:t>(Cont.)</a:t>
            </a:r>
          </a:p>
        </p:txBody>
      </p:sp>
      <p:sp>
        <p:nvSpPr>
          <p:cNvPr id="3" name="Text Placeholder 2"/>
          <p:cNvSpPr>
            <a:spLocks noGrp="1"/>
          </p:cNvSpPr>
          <p:nvPr>
            <p:ph type="body" idx="1"/>
          </p:nvPr>
        </p:nvSpPr>
        <p:spPr/>
        <p:txBody>
          <a:bodyPr/>
          <a:lstStyle/>
          <a:p>
            <a:r>
              <a:rPr lang="en-US" dirty="0"/>
              <a:t>Consensus through collaboration style</a:t>
            </a:r>
          </a:p>
          <a:p>
            <a:pPr lvl="1"/>
            <a:r>
              <a:rPr lang="en-US" dirty="0"/>
              <a:t>This is usually the most satisfying approach to resolving conflict</a:t>
            </a:r>
          </a:p>
          <a:p>
            <a:pPr lvl="1"/>
            <a:r>
              <a:rPr lang="en-US" dirty="0"/>
              <a:t>It often includes developing a completely new alternative to resolve the conflict situation</a:t>
            </a:r>
          </a:p>
          <a:p>
            <a:pPr lvl="1"/>
            <a:r>
              <a:rPr lang="en-US" dirty="0"/>
              <a:t>Unlike the compromise style previously described, consensus is premised on creating options that all participants completely endorse</a:t>
            </a:r>
          </a:p>
          <a:p>
            <a:pPr lvl="1"/>
            <a:r>
              <a:rPr lang="en-US" dirty="0"/>
              <a:t>Consensus may not always be </a:t>
            </a:r>
            <a:r>
              <a:rPr lang="en-US" dirty="0" err="1"/>
              <a:t>achieveable</a:t>
            </a:r>
            <a:endParaRPr lang="en-US" dirty="0"/>
          </a:p>
        </p:txBody>
      </p:sp>
    </p:spTree>
    <p:extLst>
      <p:ext uri="{BB962C8B-B14F-4D97-AF65-F5344CB8AC3E}">
        <p14:creationId xmlns:p14="http://schemas.microsoft.com/office/powerpoint/2010/main" val="34633323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a:t>Resolving Conflict through Negotiation</a:t>
            </a:r>
            <a:endParaRPr lang="en-US" altLang="en-US" dirty="0"/>
          </a:p>
        </p:txBody>
      </p:sp>
      <p:sp>
        <p:nvSpPr>
          <p:cNvPr id="3" name="Text Placeholder 2"/>
          <p:cNvSpPr>
            <a:spLocks noGrp="1"/>
          </p:cNvSpPr>
          <p:nvPr>
            <p:ph type="body" idx="1"/>
          </p:nvPr>
        </p:nvSpPr>
        <p:spPr/>
        <p:txBody>
          <a:bodyPr/>
          <a:lstStyle/>
          <a:p>
            <a:r>
              <a:rPr lang="en-US" dirty="0"/>
              <a:t>Conflict management technique</a:t>
            </a:r>
          </a:p>
          <a:p>
            <a:r>
              <a:rPr lang="en-US" dirty="0"/>
              <a:t>Long history of success in business</a:t>
            </a:r>
          </a:p>
          <a:p>
            <a:r>
              <a:rPr lang="en-US" dirty="0"/>
              <a:t>Can be used for many types of conflict</a:t>
            </a:r>
          </a:p>
          <a:p>
            <a:r>
              <a:rPr lang="en-US" dirty="0"/>
              <a:t>Goal:  not for one to win while others lose</a:t>
            </a:r>
          </a:p>
          <a:p>
            <a:r>
              <a:rPr lang="en-US" dirty="0"/>
              <a:t>Focuses on issues, not people involved</a:t>
            </a:r>
          </a:p>
          <a:p>
            <a:r>
              <a:rPr lang="en-US" dirty="0"/>
              <a:t>Reduces the emotional component</a:t>
            </a:r>
          </a:p>
        </p:txBody>
      </p:sp>
    </p:spTree>
    <p:extLst>
      <p:ext uri="{BB962C8B-B14F-4D97-AF65-F5344CB8AC3E}">
        <p14:creationId xmlns:p14="http://schemas.microsoft.com/office/powerpoint/2010/main" val="191964323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a:t>Resolving Conflict through Mediation</a:t>
            </a:r>
            <a:endParaRPr lang="en-US" altLang="en-US" dirty="0"/>
          </a:p>
        </p:txBody>
      </p:sp>
      <p:sp>
        <p:nvSpPr>
          <p:cNvPr id="3" name="Text Placeholder 2"/>
          <p:cNvSpPr>
            <a:spLocks noGrp="1"/>
          </p:cNvSpPr>
          <p:nvPr>
            <p:ph type="body" idx="1"/>
          </p:nvPr>
        </p:nvSpPr>
        <p:spPr/>
        <p:txBody>
          <a:bodyPr/>
          <a:lstStyle/>
          <a:p>
            <a:r>
              <a:rPr lang="en-US" dirty="0"/>
              <a:t>Specialized form of negotiation</a:t>
            </a:r>
          </a:p>
          <a:p>
            <a:r>
              <a:rPr lang="en-US" dirty="0"/>
              <a:t>Process involving a neutral third-party</a:t>
            </a:r>
          </a:p>
          <a:p>
            <a:r>
              <a:rPr lang="en-US" dirty="0"/>
              <a:t>Preparation:  key to the process</a:t>
            </a:r>
          </a:p>
          <a:p>
            <a:r>
              <a:rPr lang="en-US" dirty="0"/>
              <a:t>Begins with ground rules</a:t>
            </a:r>
          </a:p>
          <a:p>
            <a:r>
              <a:rPr lang="en-US" dirty="0"/>
              <a:t>Most critical step is the exploration of needs and interests</a:t>
            </a:r>
          </a:p>
          <a:p>
            <a:r>
              <a:rPr lang="en-US" dirty="0"/>
              <a:t>Makes the situation “safe” for all</a:t>
            </a:r>
          </a:p>
        </p:txBody>
      </p:sp>
    </p:spTree>
    <p:extLst>
      <p:ext uri="{BB962C8B-B14F-4D97-AF65-F5344CB8AC3E}">
        <p14:creationId xmlns:p14="http://schemas.microsoft.com/office/powerpoint/2010/main" val="33264038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a:t>Conflict and Diversity</a:t>
            </a:r>
            <a:endParaRPr lang="en-US" altLang="en-US" dirty="0"/>
          </a:p>
        </p:txBody>
      </p:sp>
      <p:sp>
        <p:nvSpPr>
          <p:cNvPr id="3" name="Text Placeholder 2"/>
          <p:cNvSpPr>
            <a:spLocks noGrp="1"/>
          </p:cNvSpPr>
          <p:nvPr>
            <p:ph type="body" idx="1"/>
          </p:nvPr>
        </p:nvSpPr>
        <p:spPr/>
        <p:txBody>
          <a:bodyPr/>
          <a:lstStyle/>
          <a:p>
            <a:r>
              <a:rPr lang="en-US" altLang="en-US" dirty="0"/>
              <a:t>A key underlying principle for successfully resolving conflict is to analyze it and base your response on that analysis</a:t>
            </a:r>
          </a:p>
          <a:p>
            <a:r>
              <a:rPr lang="en-US" altLang="en-US" dirty="0"/>
              <a:t>Look beyond race, nationality, or ethnicity to understand more clearly the beliefs, perceptions, and preferences that each person in a conflict holds</a:t>
            </a:r>
          </a:p>
        </p:txBody>
      </p:sp>
    </p:spTree>
    <p:extLst>
      <p:ext uri="{BB962C8B-B14F-4D97-AF65-F5344CB8AC3E}">
        <p14:creationId xmlns:p14="http://schemas.microsoft.com/office/powerpoint/2010/main" val="42019575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2757" y="764373"/>
            <a:ext cx="10673443" cy="1293028"/>
          </a:xfrm>
        </p:spPr>
        <p:txBody>
          <a:bodyPr>
            <a:normAutofit fontScale="90000"/>
          </a:bodyPr>
          <a:lstStyle/>
          <a:p>
            <a:r>
              <a:rPr lang="en-US" dirty="0"/>
              <a:t>Why Collaborative Partners Resist and How to Deal with Resistance and Negativity</a:t>
            </a:r>
            <a:endParaRPr lang="en-US" sz="2000" dirty="0"/>
          </a:p>
        </p:txBody>
      </p:sp>
      <p:sp>
        <p:nvSpPr>
          <p:cNvPr id="3" name="Content Placeholder 2"/>
          <p:cNvSpPr>
            <a:spLocks noGrp="1"/>
          </p:cNvSpPr>
          <p:nvPr>
            <p:ph idx="1"/>
          </p:nvPr>
        </p:nvSpPr>
        <p:spPr/>
        <p:txBody>
          <a:bodyPr/>
          <a:lstStyle/>
          <a:p>
            <a:r>
              <a:rPr lang="en-US" dirty="0"/>
              <a:t>It is human nature to get upset when someone resists efforts to make changes, implement plans, or modify programs for students with special needs</a:t>
            </a:r>
          </a:p>
          <a:p>
            <a:r>
              <a:rPr lang="en-US" dirty="0"/>
              <a:t>Despite best intentions, occasionally another individual says something that pushes a “hot button” and the consultant becomes upset, angry, or defensive</a:t>
            </a:r>
          </a:p>
          <a:p>
            <a:r>
              <a:rPr lang="en-US" dirty="0"/>
              <a:t>It can lead to a push/push back phenomenon</a:t>
            </a:r>
          </a:p>
          <a:p>
            <a:pPr lvl="1"/>
            <a:r>
              <a:rPr lang="en-US" dirty="0"/>
              <a:t>Then the dialogue may become personal or hurtful</a:t>
            </a:r>
          </a:p>
          <a:p>
            <a:pPr lvl="1"/>
            <a:r>
              <a:rPr lang="en-US" dirty="0"/>
              <a:t>Nobody listens at that point and the relationship is damaged and difficult to salvage</a:t>
            </a:r>
          </a:p>
        </p:txBody>
      </p:sp>
    </p:spTree>
    <p:extLst>
      <p:ext uri="{BB962C8B-B14F-4D97-AF65-F5344CB8AC3E}">
        <p14:creationId xmlns:p14="http://schemas.microsoft.com/office/powerpoint/2010/main" val="23965947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4373"/>
            <a:ext cx="10820400" cy="1293028"/>
          </a:xfrm>
        </p:spPr>
        <p:txBody>
          <a:bodyPr>
            <a:normAutofit fontScale="90000"/>
          </a:bodyPr>
          <a:lstStyle/>
          <a:p>
            <a:r>
              <a:rPr lang="en-US" dirty="0"/>
              <a:t>Why Collaborative Partners Resist and How to Deal with Resistance and Negativity </a:t>
            </a:r>
            <a:r>
              <a:rPr lang="en-US" sz="2000" dirty="0"/>
              <a:t>(Cont.))</a:t>
            </a:r>
          </a:p>
        </p:txBody>
      </p:sp>
      <p:sp>
        <p:nvSpPr>
          <p:cNvPr id="3" name="Content Placeholder 2"/>
          <p:cNvSpPr>
            <a:spLocks noGrp="1"/>
          </p:cNvSpPr>
          <p:nvPr>
            <p:ph idx="1"/>
          </p:nvPr>
        </p:nvSpPr>
        <p:spPr/>
        <p:txBody>
          <a:bodyPr/>
          <a:lstStyle/>
          <a:p>
            <a:r>
              <a:rPr lang="en-US" dirty="0"/>
              <a:t>An important strategy for dealing with resistance and defensiveness is to handle one’s own defensiveness</a:t>
            </a:r>
          </a:p>
          <a:p>
            <a:pPr lvl="1"/>
            <a:r>
              <a:rPr lang="en-US" dirty="0"/>
              <a:t>Stop pushing so that the other person will not be able to push back</a:t>
            </a:r>
          </a:p>
          <a:p>
            <a:pPr lvl="1"/>
            <a:r>
              <a:rPr lang="en-US" dirty="0"/>
              <a:t>Delay reactions, keep quiet, and listen</a:t>
            </a:r>
          </a:p>
        </p:txBody>
      </p:sp>
    </p:spTree>
    <p:extLst>
      <p:ext uri="{BB962C8B-B14F-4D97-AF65-F5344CB8AC3E}">
        <p14:creationId xmlns:p14="http://schemas.microsoft.com/office/powerpoint/2010/main" val="36132561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a:t>Causes of Resistance</a:t>
            </a:r>
            <a:endParaRPr lang="en-US" altLang="en-US" dirty="0"/>
          </a:p>
        </p:txBody>
      </p:sp>
      <p:sp>
        <p:nvSpPr>
          <p:cNvPr id="3" name="Text Placeholder 2"/>
          <p:cNvSpPr>
            <a:spLocks noGrp="1"/>
          </p:cNvSpPr>
          <p:nvPr>
            <p:ph type="body" idx="1"/>
          </p:nvPr>
        </p:nvSpPr>
        <p:spPr/>
        <p:txBody>
          <a:bodyPr/>
          <a:lstStyle/>
          <a:p>
            <a:r>
              <a:rPr lang="en-US" altLang="en-US" dirty="0"/>
              <a:t>Concerns about the proposed change</a:t>
            </a:r>
          </a:p>
          <a:p>
            <a:r>
              <a:rPr lang="en-US" altLang="en-US" dirty="0"/>
              <a:t>Concerns about the impact of the change</a:t>
            </a:r>
          </a:p>
          <a:p>
            <a:r>
              <a:rPr lang="en-US" altLang="en-US" dirty="0"/>
              <a:t>Concerns about others involved in the change</a:t>
            </a:r>
          </a:p>
          <a:p>
            <a:r>
              <a:rPr lang="en-US" altLang="en-US" dirty="0"/>
              <a:t>Homeostasis – the desire to keep things “just as they are”</a:t>
            </a:r>
          </a:p>
        </p:txBody>
      </p:sp>
    </p:spTree>
    <p:extLst>
      <p:ext uri="{BB962C8B-B14F-4D97-AF65-F5344CB8AC3E}">
        <p14:creationId xmlns:p14="http://schemas.microsoft.com/office/powerpoint/2010/main" val="396006998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a:t>Indicators of Resistance</a:t>
            </a:r>
            <a:endParaRPr lang="en-US" altLang="en-US" dirty="0"/>
          </a:p>
        </p:txBody>
      </p:sp>
      <p:sp>
        <p:nvSpPr>
          <p:cNvPr id="3" name="Text Placeholder 2"/>
          <p:cNvSpPr>
            <a:spLocks noGrp="1"/>
          </p:cNvSpPr>
          <p:nvPr>
            <p:ph type="body" idx="1"/>
          </p:nvPr>
        </p:nvSpPr>
        <p:spPr/>
        <p:txBody>
          <a:bodyPr/>
          <a:lstStyle/>
          <a:p>
            <a:r>
              <a:rPr lang="en-US" altLang="en-US"/>
              <a:t>Refusing to participate</a:t>
            </a:r>
          </a:p>
          <a:p>
            <a:r>
              <a:rPr lang="en-US" altLang="en-US"/>
              <a:t>Supporting in words but not actions</a:t>
            </a:r>
          </a:p>
          <a:p>
            <a:r>
              <a:rPr lang="en-US" altLang="en-US"/>
              <a:t>Displacing responsibility</a:t>
            </a:r>
          </a:p>
          <a:p>
            <a:r>
              <a:rPr lang="en-US" altLang="en-US"/>
              <a:t>Deferring change to a future time</a:t>
            </a:r>
          </a:p>
          <a:p>
            <a:r>
              <a:rPr lang="en-US" altLang="en-US"/>
              <a:t>Relying on past practices</a:t>
            </a:r>
            <a:endParaRPr lang="en-US" altLang="en-US" dirty="0"/>
          </a:p>
        </p:txBody>
      </p:sp>
    </p:spTree>
    <p:extLst>
      <p:ext uri="{BB962C8B-B14F-4D97-AF65-F5344CB8AC3E}">
        <p14:creationId xmlns:p14="http://schemas.microsoft.com/office/powerpoint/2010/main" val="34693748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a:t>Assessing Whether or Not to Address Resistance</a:t>
            </a:r>
            <a:endParaRPr lang="en-US" altLang="en-US" dirty="0"/>
          </a:p>
        </p:txBody>
      </p:sp>
      <p:sp>
        <p:nvSpPr>
          <p:cNvPr id="3" name="Text Placeholder 2"/>
          <p:cNvSpPr>
            <a:spLocks noGrp="1"/>
          </p:cNvSpPr>
          <p:nvPr>
            <p:ph type="body" idx="1"/>
          </p:nvPr>
        </p:nvSpPr>
        <p:spPr/>
        <p:txBody>
          <a:bodyPr/>
          <a:lstStyle/>
          <a:p>
            <a:r>
              <a:rPr lang="en-US" altLang="en-US"/>
              <a:t>Examine the following:</a:t>
            </a:r>
          </a:p>
          <a:p>
            <a:pPr lvl="1"/>
            <a:r>
              <a:rPr lang="en-US" altLang="en-US"/>
              <a:t>The appropriateness of resistance</a:t>
            </a:r>
          </a:p>
          <a:p>
            <a:pPr lvl="1"/>
            <a:r>
              <a:rPr lang="en-US" altLang="en-US"/>
              <a:t>Whether addressing resistance is warranted</a:t>
            </a:r>
          </a:p>
          <a:p>
            <a:pPr lvl="1"/>
            <a:r>
              <a:rPr lang="en-US" altLang="en-US"/>
              <a:t>The extent to which others are committed to change</a:t>
            </a:r>
            <a:endParaRPr lang="en-US" altLang="en-US" dirty="0"/>
          </a:p>
        </p:txBody>
      </p:sp>
    </p:spTree>
    <p:extLst>
      <p:ext uri="{BB962C8B-B14F-4D97-AF65-F5344CB8AC3E}">
        <p14:creationId xmlns:p14="http://schemas.microsoft.com/office/powerpoint/2010/main" val="385119444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a:t>Persuasion as a Strategy for Responding to Resistance</a:t>
            </a:r>
            <a:endParaRPr lang="en-US" altLang="en-US" dirty="0"/>
          </a:p>
        </p:txBody>
      </p:sp>
      <p:sp>
        <p:nvSpPr>
          <p:cNvPr id="3" name="Text Placeholder 2"/>
          <p:cNvSpPr>
            <a:spLocks noGrp="1"/>
          </p:cNvSpPr>
          <p:nvPr>
            <p:ph type="body" idx="1"/>
          </p:nvPr>
        </p:nvSpPr>
        <p:spPr/>
        <p:txBody>
          <a:bodyPr/>
          <a:lstStyle/>
          <a:p>
            <a:r>
              <a:rPr lang="en-US" dirty="0"/>
              <a:t>Behavioral approach</a:t>
            </a:r>
          </a:p>
          <a:p>
            <a:pPr lvl="1"/>
            <a:r>
              <a:rPr lang="en-US" dirty="0"/>
              <a:t>Goal is to provide positive reinforcement to resistant individuals to convince them to change</a:t>
            </a:r>
          </a:p>
          <a:p>
            <a:r>
              <a:rPr lang="en-US" dirty="0"/>
              <a:t>Consistency approach</a:t>
            </a:r>
          </a:p>
          <a:p>
            <a:pPr lvl="1"/>
            <a:r>
              <a:rPr lang="en-US" dirty="0"/>
              <a:t>Individuals are more likely to change if they have a sense of cognitive dissonance</a:t>
            </a:r>
          </a:p>
          <a:p>
            <a:pPr lvl="1"/>
            <a:r>
              <a:rPr lang="en-US" dirty="0"/>
              <a:t>This refers to a situation involving conflicting attitudes, beliefs, or behaviors that produce a feeling of mental discomfort leading to an alteration in one of the attitudes, beliefs or behaviors to reduce the discomfort and restore balance</a:t>
            </a:r>
          </a:p>
        </p:txBody>
      </p:sp>
    </p:spTree>
    <p:extLst>
      <p:ext uri="{BB962C8B-B14F-4D97-AF65-F5344CB8AC3E}">
        <p14:creationId xmlns:p14="http://schemas.microsoft.com/office/powerpoint/2010/main" val="427225863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altLang="en-US" dirty="0"/>
              <a:t>Persuasion as a Strategy for Responding to Resistance </a:t>
            </a:r>
            <a:r>
              <a:rPr lang="en-US" altLang="en-US" sz="2200" dirty="0"/>
              <a:t>(Cont.)</a:t>
            </a:r>
          </a:p>
        </p:txBody>
      </p:sp>
      <p:sp>
        <p:nvSpPr>
          <p:cNvPr id="3" name="Text Placeholder 2"/>
          <p:cNvSpPr>
            <a:spLocks noGrp="1"/>
          </p:cNvSpPr>
          <p:nvPr>
            <p:ph type="body" idx="1"/>
          </p:nvPr>
        </p:nvSpPr>
        <p:spPr/>
        <p:txBody>
          <a:bodyPr/>
          <a:lstStyle/>
          <a:p>
            <a:r>
              <a:rPr lang="en-US" dirty="0"/>
              <a:t>Perceptual approach</a:t>
            </a:r>
          </a:p>
          <a:p>
            <a:pPr lvl="1"/>
            <a:r>
              <a:rPr lang="en-US" dirty="0"/>
              <a:t>People have a certain tolerance for change</a:t>
            </a:r>
          </a:p>
          <a:p>
            <a:pPr lvl="1"/>
            <a:r>
              <a:rPr lang="en-US" dirty="0"/>
              <a:t>If a proposed change is seen as somewhat close to an activity the person is already doing comfortably, he/she is more likely to accept the new activity than if it were perceived as radically different and new to him/her</a:t>
            </a:r>
          </a:p>
          <a:p>
            <a:r>
              <a:rPr lang="en-US" dirty="0"/>
              <a:t>Functional approach</a:t>
            </a:r>
          </a:p>
          <a:p>
            <a:pPr lvl="1"/>
            <a:r>
              <a:rPr lang="en-US" dirty="0"/>
              <a:t>The process of convincing someone of change must take into account adult learning characteristics</a:t>
            </a:r>
          </a:p>
        </p:txBody>
      </p:sp>
    </p:spTree>
    <p:extLst>
      <p:ext uri="{BB962C8B-B14F-4D97-AF65-F5344CB8AC3E}">
        <p14:creationId xmlns:p14="http://schemas.microsoft.com/office/powerpoint/2010/main" val="428872366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altLang="en-US"/>
              <a:t>Selected Persuasion Strategies</a:t>
            </a:r>
            <a:endParaRPr lang="en-US" altLang="en-US" dirty="0"/>
          </a:p>
        </p:txBody>
      </p:sp>
      <p:sp>
        <p:nvSpPr>
          <p:cNvPr id="3" name="Text Placeholder 2"/>
          <p:cNvSpPr>
            <a:spLocks noGrp="1"/>
          </p:cNvSpPr>
          <p:nvPr>
            <p:ph type="body" idx="1"/>
          </p:nvPr>
        </p:nvSpPr>
        <p:spPr/>
        <p:txBody>
          <a:bodyPr/>
          <a:lstStyle/>
          <a:p>
            <a:r>
              <a:rPr lang="en-US" altLang="en-US"/>
              <a:t>Seek ways to provide incentives</a:t>
            </a:r>
          </a:p>
          <a:p>
            <a:r>
              <a:rPr lang="en-US" altLang="en-US"/>
              <a:t>Relate the proposed change issue to a positive image</a:t>
            </a:r>
          </a:p>
          <a:p>
            <a:r>
              <a:rPr lang="en-US" altLang="en-US"/>
              <a:t>Provide opportunities for others to become familiar with the change through observation</a:t>
            </a:r>
          </a:p>
          <a:p>
            <a:r>
              <a:rPr lang="en-US" altLang="en-US"/>
              <a:t>Create discrepancies that can be brought to the attention of resistant individuals</a:t>
            </a:r>
          </a:p>
          <a:p>
            <a:r>
              <a:rPr lang="en-US" altLang="en-US"/>
              <a:t>Link the proposed change with the resolution of the discrepancy</a:t>
            </a:r>
          </a:p>
          <a:p>
            <a:r>
              <a:rPr lang="en-US" altLang="en-US"/>
              <a:t>Obtain and use feedback from participants</a:t>
            </a:r>
            <a:endParaRPr lang="en-US" altLang="en-US" dirty="0"/>
          </a:p>
        </p:txBody>
      </p:sp>
    </p:spTree>
    <p:extLst>
      <p:ext uri="{BB962C8B-B14F-4D97-AF65-F5344CB8AC3E}">
        <p14:creationId xmlns:p14="http://schemas.microsoft.com/office/powerpoint/2010/main" val="62307822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Why People Get Angry and How to Deal with Anger</a:t>
            </a:r>
          </a:p>
        </p:txBody>
      </p:sp>
      <p:sp>
        <p:nvSpPr>
          <p:cNvPr id="3" name="Content Placeholder 2"/>
          <p:cNvSpPr>
            <a:spLocks noGrp="1"/>
          </p:cNvSpPr>
          <p:nvPr>
            <p:ph idx="1"/>
          </p:nvPr>
        </p:nvSpPr>
        <p:spPr/>
        <p:txBody>
          <a:bodyPr/>
          <a:lstStyle/>
          <a:p>
            <a:r>
              <a:rPr lang="en-US" dirty="0"/>
              <a:t>Anger is felt when a situation is perceived as unfair or threatening and the person feels helpless to rectify the situation</a:t>
            </a:r>
          </a:p>
          <a:p>
            <a:r>
              <a:rPr lang="en-US" dirty="0"/>
              <a:t>Anger is a secondary feeling that follows frustration, unmet expectations, loss of self-respect, or fear</a:t>
            </a:r>
          </a:p>
          <a:p>
            <a:r>
              <a:rPr lang="en-US" dirty="0"/>
              <a:t>How to deal with anger</a:t>
            </a:r>
          </a:p>
          <a:p>
            <a:pPr lvl="1"/>
            <a:r>
              <a:rPr lang="en-US" dirty="0"/>
              <a:t>The first rule for dealing with angry people is to address the problem rather than the person, and then seek to find a shared goal</a:t>
            </a:r>
          </a:p>
          <a:p>
            <a:pPr lvl="1"/>
            <a:r>
              <a:rPr lang="en-US" dirty="0"/>
              <a:t>If the angry person is loud and belligerent, speak more softly and calmly</a:t>
            </a:r>
          </a:p>
          <a:p>
            <a:pPr lvl="1"/>
            <a:r>
              <a:rPr lang="en-US" dirty="0"/>
              <a:t>Listen intently with responsiveness, not reaction</a:t>
            </a:r>
          </a:p>
          <a:p>
            <a:endParaRPr lang="en-US" dirty="0"/>
          </a:p>
        </p:txBody>
      </p:sp>
    </p:spTree>
    <p:extLst>
      <p:ext uri="{BB962C8B-B14F-4D97-AF65-F5344CB8AC3E}">
        <p14:creationId xmlns:p14="http://schemas.microsoft.com/office/powerpoint/2010/main" val="421750587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Resolving School-Related Conflicts</a:t>
            </a:r>
            <a:endParaRPr lang="en-US" dirty="0"/>
          </a:p>
        </p:txBody>
      </p:sp>
      <p:sp>
        <p:nvSpPr>
          <p:cNvPr id="3" name="Content Placeholder 2"/>
          <p:cNvSpPr>
            <a:spLocks noGrp="1"/>
          </p:cNvSpPr>
          <p:nvPr>
            <p:ph idx="1"/>
          </p:nvPr>
        </p:nvSpPr>
        <p:spPr/>
        <p:txBody>
          <a:bodyPr>
            <a:normAutofit/>
          </a:bodyPr>
          <a:lstStyle/>
          <a:p>
            <a:r>
              <a:rPr lang="en-US" sz="2300" dirty="0"/>
              <a:t>Some conflicts, particularly those involving values, are difficult to prevent and many seem irresolvable</a:t>
            </a:r>
          </a:p>
          <a:p>
            <a:r>
              <a:rPr lang="en-US" sz="2300" dirty="0"/>
              <a:t>If all agree to common goals or common ground for discussion, conflicts can be resolved</a:t>
            </a:r>
          </a:p>
          <a:p>
            <a:r>
              <a:rPr lang="en-US" sz="2300" dirty="0"/>
              <a:t>First listen responsively and acknowledge what is being said</a:t>
            </a:r>
          </a:p>
          <a:p>
            <a:r>
              <a:rPr lang="en-US" sz="2300" dirty="0"/>
              <a:t>Focus on interests rather than positions</a:t>
            </a:r>
          </a:p>
          <a:p>
            <a:r>
              <a:rPr lang="en-US" sz="2300" dirty="0"/>
              <a:t>Consultants must put aside preconceived notions about their own expertise and learn from those who often know the student best (family members and classroom teachers)</a:t>
            </a:r>
          </a:p>
          <a:p>
            <a:r>
              <a:rPr lang="en-US" sz="2300" dirty="0"/>
              <a:t>It is important to share the allotted interaction time equitably</a:t>
            </a:r>
          </a:p>
        </p:txBody>
      </p:sp>
    </p:spTree>
    <p:extLst>
      <p:ext uri="{BB962C8B-B14F-4D97-AF65-F5344CB8AC3E}">
        <p14:creationId xmlns:p14="http://schemas.microsoft.com/office/powerpoint/2010/main" val="152744459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4373"/>
            <a:ext cx="10820400" cy="1293028"/>
          </a:xfrm>
        </p:spPr>
        <p:txBody>
          <a:bodyPr>
            <a:normAutofit/>
          </a:bodyPr>
          <a:lstStyle/>
          <a:p>
            <a:r>
              <a:rPr lang="en-US" dirty="0"/>
              <a:t>Ways Technology Facilitates Communication for Collaboration</a:t>
            </a:r>
          </a:p>
        </p:txBody>
      </p:sp>
      <p:sp>
        <p:nvSpPr>
          <p:cNvPr id="3" name="Content Placeholder 2"/>
          <p:cNvSpPr>
            <a:spLocks noGrp="1"/>
          </p:cNvSpPr>
          <p:nvPr>
            <p:ph idx="1"/>
          </p:nvPr>
        </p:nvSpPr>
        <p:spPr/>
        <p:txBody>
          <a:bodyPr/>
          <a:lstStyle/>
          <a:p>
            <a:r>
              <a:rPr lang="en-US" dirty="0"/>
              <a:t>Over the past 40 years, we have seen unprecedented advances in electronic communication</a:t>
            </a:r>
          </a:p>
          <a:p>
            <a:pPr lvl="1"/>
            <a:r>
              <a:rPr lang="en-US" dirty="0"/>
              <a:t>Today, numerous devices such as smartphones and portable tablet devices provide constant and instant access to information</a:t>
            </a:r>
          </a:p>
          <a:p>
            <a:r>
              <a:rPr lang="en-US" dirty="0"/>
              <a:t>Email has largely taken over the letter’s place as an ubiquitous form a communication</a:t>
            </a:r>
          </a:p>
          <a:p>
            <a:pPr lvl="1"/>
            <a:r>
              <a:rPr lang="en-US" dirty="0"/>
              <a:t>It has several advantages over more abbreviated types of instant messages when used for school-based collaboration with colleagues, community-based organizations, and families</a:t>
            </a:r>
          </a:p>
        </p:txBody>
      </p:sp>
    </p:spTree>
    <p:extLst>
      <p:ext uri="{BB962C8B-B14F-4D97-AF65-F5344CB8AC3E}">
        <p14:creationId xmlns:p14="http://schemas.microsoft.com/office/powerpoint/2010/main" val="27519549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8843" y="764373"/>
            <a:ext cx="10967357" cy="1293028"/>
          </a:xfrm>
        </p:spPr>
        <p:txBody>
          <a:bodyPr>
            <a:normAutofit fontScale="90000"/>
          </a:bodyPr>
          <a:lstStyle/>
          <a:p>
            <a:r>
              <a:rPr lang="en-US" dirty="0"/>
              <a:t>Ways Technology Facilitates Communication for Collaboration </a:t>
            </a:r>
            <a:r>
              <a:rPr lang="en-US" sz="2200" dirty="0"/>
              <a:t>(cont.)</a:t>
            </a:r>
          </a:p>
        </p:txBody>
      </p:sp>
      <p:sp>
        <p:nvSpPr>
          <p:cNvPr id="3" name="Content Placeholder 2"/>
          <p:cNvSpPr>
            <a:spLocks noGrp="1"/>
          </p:cNvSpPr>
          <p:nvPr>
            <p:ph idx="1"/>
          </p:nvPr>
        </p:nvSpPr>
        <p:spPr/>
        <p:txBody>
          <a:bodyPr/>
          <a:lstStyle/>
          <a:p>
            <a:r>
              <a:rPr lang="en-US" dirty="0"/>
              <a:t>Electronic communication can facilitate or hinder ongoing collaborative efforts</a:t>
            </a:r>
          </a:p>
          <a:p>
            <a:pPr lvl="1"/>
            <a:r>
              <a:rPr lang="en-US" dirty="0"/>
              <a:t>t lacks tone of voice, body language signals, and other nonverbal elements that makes it more difficult for educators to get a message across clearly</a:t>
            </a:r>
          </a:p>
          <a:p>
            <a:pPr lvl="1"/>
            <a:r>
              <a:rPr lang="en-US" dirty="0"/>
              <a:t>The unfortunate result could be serious miscommunication.</a:t>
            </a:r>
          </a:p>
        </p:txBody>
      </p:sp>
    </p:spTree>
    <p:extLst>
      <p:ext uri="{BB962C8B-B14F-4D97-AF65-F5344CB8AC3E}">
        <p14:creationId xmlns:p14="http://schemas.microsoft.com/office/powerpoint/2010/main" val="41740334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764373"/>
            <a:ext cx="10820400" cy="1293028"/>
          </a:xfrm>
        </p:spPr>
        <p:txBody>
          <a:bodyPr>
            <a:normAutofit fontScale="90000"/>
          </a:bodyPr>
          <a:lstStyle/>
          <a:p>
            <a:r>
              <a:rPr lang="en-US" dirty="0"/>
              <a:t>In this segment of the presentation, Difficult </a:t>
            </a:r>
            <a:r>
              <a:rPr lang="en-US" dirty="0" err="1"/>
              <a:t>Interations</a:t>
            </a:r>
            <a:r>
              <a:rPr lang="en-US" dirty="0"/>
              <a:t>, you learned about the following:</a:t>
            </a:r>
            <a:br>
              <a:rPr lang="en-US" dirty="0"/>
            </a:br>
            <a:endParaRPr lang="en-US" dirty="0"/>
          </a:p>
        </p:txBody>
      </p:sp>
      <p:sp>
        <p:nvSpPr>
          <p:cNvPr id="3" name="Content Placeholder 2"/>
          <p:cNvSpPr>
            <a:spLocks noGrp="1"/>
          </p:cNvSpPr>
          <p:nvPr>
            <p:ph idx="1"/>
          </p:nvPr>
        </p:nvSpPr>
        <p:spPr/>
        <p:txBody>
          <a:bodyPr/>
          <a:lstStyle/>
          <a:p>
            <a:r>
              <a:rPr lang="en-US" dirty="0"/>
              <a:t>Why difficult situations may arise within groups</a:t>
            </a:r>
          </a:p>
          <a:p>
            <a:r>
              <a:rPr lang="en-US" dirty="0"/>
              <a:t>Various types of difficult interactions you may encounter, along with possible ways to deal with them</a:t>
            </a:r>
          </a:p>
        </p:txBody>
      </p:sp>
    </p:spTree>
    <p:extLst>
      <p:ext uri="{BB962C8B-B14F-4D97-AF65-F5344CB8AC3E}">
        <p14:creationId xmlns:p14="http://schemas.microsoft.com/office/powerpoint/2010/main" val="40896130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Before moving forward . . .</a:t>
            </a:r>
          </a:p>
        </p:txBody>
      </p:sp>
      <p:sp>
        <p:nvSpPr>
          <p:cNvPr id="3" name="Content Placeholder 2"/>
          <p:cNvSpPr>
            <a:spLocks noGrp="1"/>
          </p:cNvSpPr>
          <p:nvPr>
            <p:ph idx="1"/>
          </p:nvPr>
        </p:nvSpPr>
        <p:spPr/>
        <p:txBody>
          <a:bodyPr/>
          <a:lstStyle/>
          <a:p>
            <a:r>
              <a:rPr lang="en-US" dirty="0"/>
              <a:t>Review the previous slide</a:t>
            </a:r>
          </a:p>
          <a:p>
            <a:r>
              <a:rPr lang="en-US" dirty="0"/>
              <a:t>Decide if you are comfortable with the information presented in this presentation</a:t>
            </a:r>
          </a:p>
          <a:p>
            <a:pPr lvl="1"/>
            <a:r>
              <a:rPr lang="en-US" dirty="0"/>
              <a:t>If you are </a:t>
            </a:r>
            <a:r>
              <a:rPr lang="en-US" b="1" i="1" dirty="0"/>
              <a:t>not</a:t>
            </a:r>
            <a:r>
              <a:rPr lang="en-US" dirty="0"/>
              <a:t> comfortable, please go back and view all or part of this presentation again; if you continue to have questions, then please use the </a:t>
            </a:r>
            <a:r>
              <a:rPr lang="en-US" b="1" dirty="0"/>
              <a:t>Ask Questions Here! </a:t>
            </a:r>
            <a:r>
              <a:rPr lang="en-US" dirty="0"/>
              <a:t>page in the </a:t>
            </a:r>
            <a:r>
              <a:rPr lang="en-US" b="1" i="1" dirty="0"/>
              <a:t>Getting Started</a:t>
            </a:r>
            <a:r>
              <a:rPr lang="en-US" dirty="0"/>
              <a:t> area to get assistance</a:t>
            </a:r>
          </a:p>
          <a:p>
            <a:pPr lvl="1"/>
            <a:r>
              <a:rPr lang="en-US" dirty="0"/>
              <a:t>If you are comfortable, then you may move on</a:t>
            </a:r>
          </a:p>
        </p:txBody>
      </p:sp>
    </p:spTree>
    <p:extLst>
      <p:ext uri="{BB962C8B-B14F-4D97-AF65-F5344CB8AC3E}">
        <p14:creationId xmlns:p14="http://schemas.microsoft.com/office/powerpoint/2010/main" val="79646649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Thank you!</a:t>
            </a:r>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39898770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TM04033937[[fn=Vapor Trail]]</Template>
  <TotalTime>2607</TotalTime>
  <Words>4725</Words>
  <Application>Microsoft Office PowerPoint</Application>
  <PresentationFormat>Widescreen</PresentationFormat>
  <Paragraphs>440</Paragraphs>
  <Slides>74</Slides>
  <Notes>0</Notes>
  <HiddenSlides>0</HiddenSlides>
  <MMClips>4</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74</vt:i4>
      </vt:variant>
    </vt:vector>
  </HeadingPairs>
  <TitlesOfParts>
    <vt:vector size="80" baseType="lpstr">
      <vt:lpstr>Arial</vt:lpstr>
      <vt:lpstr>Calibri</vt:lpstr>
      <vt:lpstr>Century Gothic</vt:lpstr>
      <vt:lpstr>Noto Sans Symbols</vt:lpstr>
      <vt:lpstr>Times New Roman</vt:lpstr>
      <vt:lpstr>Vapor Trail</vt:lpstr>
      <vt:lpstr>Collaborative Consultation and inclusive Practices in ESE (ESE 665)</vt:lpstr>
      <vt:lpstr>In This Presentation . . .</vt:lpstr>
      <vt:lpstr>Reflection</vt:lpstr>
      <vt:lpstr>Group Problem Solving</vt:lpstr>
      <vt:lpstr>Why Is This Important?</vt:lpstr>
      <vt:lpstr>Introduction</vt:lpstr>
      <vt:lpstr>Reactive and Proactive Problem Solving</vt:lpstr>
      <vt:lpstr>Deciding Whether to  Problem Solve</vt:lpstr>
      <vt:lpstr>Response to Intervention:  A Special Type of Problem Solving</vt:lpstr>
      <vt:lpstr>The Problem-Solving Process</vt:lpstr>
      <vt:lpstr>Gathering Relevant Data</vt:lpstr>
      <vt:lpstr>Identifying the Problem</vt:lpstr>
      <vt:lpstr>Identifying the Problem (Cont.)</vt:lpstr>
      <vt:lpstr>Generating Possibilities</vt:lpstr>
      <vt:lpstr>Developing a Plan</vt:lpstr>
      <vt:lpstr>Implementing the Plan, Following Through and Following Up</vt:lpstr>
      <vt:lpstr>PowerPoint Presentation</vt:lpstr>
      <vt:lpstr>A Ten-Step Collaborative Problem-Solving Process</vt:lpstr>
      <vt:lpstr>What to Say and Do During the Problem-Solving Process</vt:lpstr>
      <vt:lpstr>Tools, Techniques, and Formats for Collaborative Problem Solving</vt:lpstr>
      <vt:lpstr>Techniques for Generating Potential Solutions</vt:lpstr>
      <vt:lpstr>Brainstorming</vt:lpstr>
      <vt:lpstr>Brainstorming (Cont.)</vt:lpstr>
      <vt:lpstr>Let’s Hear From an ExpErt</vt:lpstr>
      <vt:lpstr>Concept Mapping</vt:lpstr>
      <vt:lpstr>Brainwriting</vt:lpstr>
      <vt:lpstr>Let’s Learn More about the 6-3-5 Technique of Brainwriting</vt:lpstr>
      <vt:lpstr>Nominal Group Technique</vt:lpstr>
      <vt:lpstr>Nominal Group Technique (Cont.)</vt:lpstr>
      <vt:lpstr>Synectics, Metaphors, and Janusian Thinking</vt:lpstr>
      <vt:lpstr>More Techniques for  Collaborative Problem-Solving</vt:lpstr>
      <vt:lpstr>More Techniques for  Collaborative Problem-Solving (cont.)</vt:lpstr>
      <vt:lpstr>Interaction Formats</vt:lpstr>
      <vt:lpstr>Interaction Formats (Cont.)</vt:lpstr>
      <vt:lpstr>Interaction Formats (Cont.)</vt:lpstr>
      <vt:lpstr>Interaction Formats (Cont.)</vt:lpstr>
      <vt:lpstr>Elements that Interfere and Elements that Encourage When Problem Solving</vt:lpstr>
      <vt:lpstr>Elements that Interfere and Elements that Encourage When Problem Solving (Cont.)</vt:lpstr>
      <vt:lpstr>Positive and Not-So-Positive Interactions</vt:lpstr>
      <vt:lpstr>What to do if Collaborative Problem Solving Fails to Address an Issue</vt:lpstr>
      <vt:lpstr>What to do if Collaborative Problem Solving Fails to Address an Issue (Cont.)</vt:lpstr>
      <vt:lpstr>In this segment of the presentation, Group Problem Solving, you learned about the following: </vt:lpstr>
      <vt:lpstr>Before moving forward . . .</vt:lpstr>
      <vt:lpstr>Difficult Interactions</vt:lpstr>
      <vt:lpstr>Managing Resistance, Negativity, Anger, and Conflict</vt:lpstr>
      <vt:lpstr>Understanding Conflict</vt:lpstr>
      <vt:lpstr>Potentially Positive Results of Conflict</vt:lpstr>
      <vt:lpstr>Causes of Conflict</vt:lpstr>
      <vt:lpstr>Video</vt:lpstr>
      <vt:lpstr>The Influence of Organizational Variables</vt:lpstr>
      <vt:lpstr>Styles for Resolving Conflict</vt:lpstr>
      <vt:lpstr>Conflict Response Styles</vt:lpstr>
      <vt:lpstr>Conflict Response Styles (Cont.)</vt:lpstr>
      <vt:lpstr>Conflict Response Styles (Cont.)</vt:lpstr>
      <vt:lpstr>Conflict Response Styles (Cont.)</vt:lpstr>
      <vt:lpstr>Conflict Response Styles (Cont.)</vt:lpstr>
      <vt:lpstr>Resolving Conflict through Negotiation</vt:lpstr>
      <vt:lpstr>Resolving Conflict through Mediation</vt:lpstr>
      <vt:lpstr>Conflict and Diversity</vt:lpstr>
      <vt:lpstr>Why Collaborative Partners Resist and How to Deal with Resistance and Negativity</vt:lpstr>
      <vt:lpstr>Why Collaborative Partners Resist and How to Deal with Resistance and Negativity (Cont.))</vt:lpstr>
      <vt:lpstr>Causes of Resistance</vt:lpstr>
      <vt:lpstr>Indicators of Resistance</vt:lpstr>
      <vt:lpstr>Assessing Whether or Not to Address Resistance</vt:lpstr>
      <vt:lpstr>Persuasion as a Strategy for Responding to Resistance</vt:lpstr>
      <vt:lpstr>Persuasion as a Strategy for Responding to Resistance (Cont.)</vt:lpstr>
      <vt:lpstr>Selected Persuasion Strategies</vt:lpstr>
      <vt:lpstr>Why People Get Angry and How to Deal with Anger</vt:lpstr>
      <vt:lpstr>Resolving School-Related Conflicts</vt:lpstr>
      <vt:lpstr>Ways Technology Facilitates Communication for Collaboration</vt:lpstr>
      <vt:lpstr>Ways Technology Facilitates Communication for Collaboration (cont.)</vt:lpstr>
      <vt:lpstr>In this segment of the presentation, Difficult Interations, you learned about the following: </vt:lpstr>
      <vt:lpstr>Before moving forward . . .</vt:lpstr>
      <vt:lpstr>Thank you!</vt:lpstr>
    </vt:vector>
  </TitlesOfParts>
  <Company>Barry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Collaborative Consultation and inclusive Practices in ESE (ESE-665)</dc:title>
  <dc:creator>Hildenbrand, Susan E</dc:creator>
  <cp:lastModifiedBy>Vanitra C. Brown</cp:lastModifiedBy>
  <cp:revision>212</cp:revision>
  <cp:lastPrinted>2019-04-25T17:51:42Z</cp:lastPrinted>
  <dcterms:created xsi:type="dcterms:W3CDTF">2019-04-04T18:20:40Z</dcterms:created>
  <dcterms:modified xsi:type="dcterms:W3CDTF">2020-04-09T05:24:37Z</dcterms:modified>
</cp:coreProperties>
</file>